
<file path=[Content_Types].xml><?xml version="1.0" encoding="utf-8"?>
<Types xmlns="http://schemas.openxmlformats.org/package/2006/content-types">
  <Default Extension="bin" ContentType="image/jpg"/>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50"/>
  </p:notesMasterIdLst>
  <p:sldIdLst>
    <p:sldId id="256" r:id="rId4"/>
    <p:sldId id="308" r:id="rId5"/>
    <p:sldId id="672" r:id="rId6"/>
    <p:sldId id="673" r:id="rId7"/>
    <p:sldId id="674" r:id="rId8"/>
    <p:sldId id="257" r:id="rId9"/>
    <p:sldId id="259" r:id="rId10"/>
    <p:sldId id="260" r:id="rId11"/>
    <p:sldId id="261" r:id="rId12"/>
    <p:sldId id="262" r:id="rId13"/>
    <p:sldId id="263" r:id="rId14"/>
    <p:sldId id="300" r:id="rId15"/>
    <p:sldId id="301" r:id="rId16"/>
    <p:sldId id="269" r:id="rId17"/>
    <p:sldId id="270" r:id="rId18"/>
    <p:sldId id="271" r:id="rId19"/>
    <p:sldId id="272" r:id="rId20"/>
    <p:sldId id="275" r:id="rId21"/>
    <p:sldId id="276" r:id="rId22"/>
    <p:sldId id="671" r:id="rId23"/>
    <p:sldId id="277" r:id="rId24"/>
    <p:sldId id="278" r:id="rId25"/>
    <p:sldId id="279" r:id="rId26"/>
    <p:sldId id="284" r:id="rId27"/>
    <p:sldId id="285" r:id="rId28"/>
    <p:sldId id="286" r:id="rId29"/>
    <p:sldId id="287" r:id="rId30"/>
    <p:sldId id="290" r:id="rId31"/>
    <p:sldId id="291" r:id="rId32"/>
    <p:sldId id="292" r:id="rId33"/>
    <p:sldId id="293" r:id="rId34"/>
    <p:sldId id="294" r:id="rId35"/>
    <p:sldId id="295" r:id="rId36"/>
    <p:sldId id="296" r:id="rId37"/>
    <p:sldId id="670" r:id="rId38"/>
    <p:sldId id="310" r:id="rId39"/>
    <p:sldId id="298" r:id="rId40"/>
    <p:sldId id="309" r:id="rId41"/>
    <p:sldId id="662" r:id="rId42"/>
    <p:sldId id="663" r:id="rId43"/>
    <p:sldId id="664" r:id="rId44"/>
    <p:sldId id="665" r:id="rId45"/>
    <p:sldId id="667" r:id="rId46"/>
    <p:sldId id="668" r:id="rId47"/>
    <p:sldId id="669" r:id="rId48"/>
    <p:sldId id="307" r:id="rId49"/>
  </p:sldIdLst>
  <p:sldSz cx="9753600" cy="6667500"/>
  <p:notesSz cx="6858000" cy="9144000"/>
  <p:defaultTextStyl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4" d="100"/>
          <a:sy n="124" d="100"/>
        </p:scale>
        <p:origin x="1592"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15F87C-AB53-4A4C-A058-6B4CE4C97F56}" type="datetimeFigureOut">
              <a:t>11/7/23</a:t>
            </a:fld>
            <a:endParaRP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3C9BE4-611D-4C92-ACDF-CFB8A649F85B}" type="slidenum">
              <a:t>‹#›</a:t>
            </a:fld>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685800"/>
            <a:ext cx="5013325" cy="3429000"/>
          </a:xfrm>
        </p:spPr>
      </p:sp>
      <p:sp>
        <p:nvSpPr>
          <p:cNvPr id="3" name="Notes Placeholder 2"/>
          <p:cNvSpPr>
            <a:spLocks noGrp="1"/>
          </p:cNvSpPr>
          <p:nvPr>
            <p:ph type="body" idx="1"/>
          </p:nvPr>
        </p:nvSpPr>
        <p:spPr/>
        <p:txBody>
          <a:bodyPr/>
          <a:lstStyle/>
          <a:p>
            <a:pPr>
              <a:buFont typeface="Arial" panose="020B0604020202020204" pitchFamily="34" charset="0"/>
              <a:buChar char="•"/>
            </a:pPr>
            <a:r>
              <a:rPr lang="en-US">
                <a:effectLst/>
                <a:latin typeface="Helvetica Neue" panose="02000503000000020004" pitchFamily="2" charset="0"/>
              </a:rPr>
              <a:t> was -29 WT, now -22 WT, the least worse it’s been since the beginning of the year</a:t>
            </a:r>
          </a:p>
          <a:p>
            <a:pPr marL="742950" lvl="1" indent="-285750">
              <a:buFont typeface="Arial" panose="020B0604020202020204" pitchFamily="34" charset="0"/>
              <a:buChar char="•"/>
            </a:pPr>
            <a:r>
              <a:rPr lang="en-US">
                <a:effectLst/>
                <a:latin typeface="Helvetica Neue" panose="02000503000000020004" pitchFamily="2" charset="0"/>
              </a:rPr>
              <a:t>There was a 10-point jump in “right direction” among Republicans, a 10-point drop for RD with Independents, and only a 6-point jump in RD with Dems</a:t>
            </a:r>
          </a:p>
        </p:txBody>
      </p:sp>
      <p:sp>
        <p:nvSpPr>
          <p:cNvPr id="4" name="Slide Number Placeholder 3"/>
          <p:cNvSpPr>
            <a:spLocks noGrp="1"/>
          </p:cNvSpPr>
          <p:nvPr>
            <p:ph type="sldNum" sz="quarter" idx="5"/>
          </p:nvPr>
        </p:nvSpPr>
        <p:spPr/>
        <p:txBody>
          <a:bodyPr/>
          <a:lstStyle/>
          <a:p>
            <a:fld id="{E03C9BE4-611D-4C92-ACDF-CFB8A649F85B}" type="slidenum">
              <a:rPr lang="en-US" smtClean="0"/>
              <a:t>7</a:t>
            </a:fld>
            <a:endParaRPr lang="en-US"/>
          </a:p>
        </p:txBody>
      </p:sp>
    </p:spTree>
    <p:extLst>
      <p:ext uri="{BB962C8B-B14F-4D97-AF65-F5344CB8AC3E}">
        <p14:creationId xmlns:p14="http://schemas.microsoft.com/office/powerpoint/2010/main" val="2791162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685800"/>
            <a:ext cx="5013325" cy="3429000"/>
          </a:xfrm>
        </p:spPr>
      </p:sp>
      <p:sp>
        <p:nvSpPr>
          <p:cNvPr id="3" name="Notes Placeholder 2"/>
          <p:cNvSpPr>
            <a:spLocks noGrp="1"/>
          </p:cNvSpPr>
          <p:nvPr>
            <p:ph type="body" idx="1"/>
          </p:nvPr>
        </p:nvSpPr>
        <p:spPr/>
        <p:txBody>
          <a:bodyPr/>
          <a:lstStyle/>
          <a:p>
            <a:pPr>
              <a:buFont typeface="Arial" panose="020B0604020202020204" pitchFamily="34" charset="0"/>
              <a:buChar char="•"/>
            </a:pPr>
            <a:r>
              <a:rPr lang="en-US">
                <a:effectLst/>
                <a:latin typeface="Helvetica Neue" panose="02000503000000020004" pitchFamily="2" charset="0"/>
              </a:rPr>
              <a:t>Throwing Kennedy into the mix drops Biden’s lead to +1</a:t>
            </a:r>
          </a:p>
          <a:p>
            <a:pPr marL="742950" lvl="1" indent="-285750">
              <a:buFont typeface="Arial" panose="020B0604020202020204" pitchFamily="34" charset="0"/>
              <a:buChar char="•"/>
            </a:pPr>
            <a:r>
              <a:rPr lang="en-US">
                <a:effectLst/>
                <a:latin typeface="Helvetica Neue" panose="02000503000000020004" pitchFamily="2" charset="0"/>
              </a:rPr>
              <a:t>Female college-educated voters give Kennedy his highest vote share at 16% among the group</a:t>
            </a:r>
          </a:p>
          <a:p>
            <a:pPr marL="742950" lvl="1" indent="-285750">
              <a:buFont typeface="Arial" panose="020B0604020202020204" pitchFamily="34" charset="0"/>
              <a:buChar char="•"/>
            </a:pPr>
            <a:r>
              <a:rPr lang="en-US">
                <a:effectLst/>
                <a:latin typeface="Helvetica Neue" panose="02000503000000020004" pitchFamily="2" charset="0"/>
              </a:rPr>
              <a:t>Trump win Independents in this scenario 36% to Biden’s 30%</a:t>
            </a:r>
          </a:p>
        </p:txBody>
      </p:sp>
      <p:sp>
        <p:nvSpPr>
          <p:cNvPr id="4" name="Slide Number Placeholder 3"/>
          <p:cNvSpPr>
            <a:spLocks noGrp="1"/>
          </p:cNvSpPr>
          <p:nvPr>
            <p:ph type="sldNum" sz="quarter" idx="5"/>
          </p:nvPr>
        </p:nvSpPr>
        <p:spPr/>
        <p:txBody>
          <a:bodyPr/>
          <a:lstStyle/>
          <a:p>
            <a:fld id="{E03C9BE4-611D-4C92-ACDF-CFB8A649F85B}" type="slidenum">
              <a:rPr lang="en-US" smtClean="0"/>
              <a:t>28</a:t>
            </a:fld>
            <a:endParaRPr lang="en-US"/>
          </a:p>
        </p:txBody>
      </p:sp>
    </p:spTree>
    <p:extLst>
      <p:ext uri="{BB962C8B-B14F-4D97-AF65-F5344CB8AC3E}">
        <p14:creationId xmlns:p14="http://schemas.microsoft.com/office/powerpoint/2010/main" val="3765371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685800"/>
            <a:ext cx="5013325" cy="3429000"/>
          </a:xfrm>
        </p:spPr>
      </p:sp>
      <p:sp>
        <p:nvSpPr>
          <p:cNvPr id="3" name="Notes Placeholder 2"/>
          <p:cNvSpPr>
            <a:spLocks noGrp="1"/>
          </p:cNvSpPr>
          <p:nvPr>
            <p:ph type="body" idx="1"/>
          </p:nvPr>
        </p:nvSpPr>
        <p:spPr/>
        <p:txBody>
          <a:bodyPr/>
          <a:lstStyle/>
          <a:p>
            <a:pPr>
              <a:buFont typeface="Arial" panose="020B0604020202020204" pitchFamily="34" charset="0"/>
              <a:buChar char="•"/>
            </a:pPr>
            <a:r>
              <a:rPr lang="en-US">
                <a:effectLst/>
                <a:latin typeface="Helvetica Neue" panose="02000503000000020004" pitchFamily="2" charset="0"/>
              </a:rPr>
              <a:t>Younger women as the least likely to care about who the Speaker is, as are non-college-educated men</a:t>
            </a:r>
          </a:p>
          <a:p>
            <a:pPr marL="742950" lvl="1" indent="-285750">
              <a:buFont typeface="Arial" panose="020B0604020202020204" pitchFamily="34" charset="0"/>
              <a:buChar char="•"/>
            </a:pPr>
            <a:r>
              <a:rPr lang="en-US">
                <a:effectLst/>
                <a:latin typeface="Helvetica Neue" panose="02000503000000020004" pitchFamily="2" charset="0"/>
              </a:rPr>
              <a:t>Older women and college-educated men care the most</a:t>
            </a:r>
          </a:p>
          <a:p>
            <a:pPr marL="742950" lvl="1" indent="-285750">
              <a:buFont typeface="Arial" panose="020B0604020202020204" pitchFamily="34" charset="0"/>
              <a:buChar char="•"/>
            </a:pPr>
            <a:r>
              <a:rPr lang="en-US">
                <a:effectLst/>
                <a:latin typeface="Helvetica Neue" panose="02000503000000020004" pitchFamily="2" charset="0"/>
              </a:rPr>
              <a:t>Swing voters aren’t concerned with who the Speaker is</a:t>
            </a:r>
          </a:p>
        </p:txBody>
      </p:sp>
      <p:sp>
        <p:nvSpPr>
          <p:cNvPr id="4" name="Slide Number Placeholder 3"/>
          <p:cNvSpPr>
            <a:spLocks noGrp="1"/>
          </p:cNvSpPr>
          <p:nvPr>
            <p:ph type="sldNum" sz="quarter" idx="5"/>
          </p:nvPr>
        </p:nvSpPr>
        <p:spPr/>
        <p:txBody>
          <a:bodyPr/>
          <a:lstStyle/>
          <a:p>
            <a:fld id="{E03C9BE4-611D-4C92-ACDF-CFB8A649F85B}" type="slidenum">
              <a:rPr lang="en-US" smtClean="0"/>
              <a:t>30</a:t>
            </a:fld>
            <a:endParaRPr lang="en-US"/>
          </a:p>
        </p:txBody>
      </p:sp>
    </p:spTree>
    <p:extLst>
      <p:ext uri="{BB962C8B-B14F-4D97-AF65-F5344CB8AC3E}">
        <p14:creationId xmlns:p14="http://schemas.microsoft.com/office/powerpoint/2010/main" val="1579020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685800"/>
            <a:ext cx="5013325" cy="3429000"/>
          </a:xfrm>
        </p:spPr>
      </p:sp>
      <p:sp>
        <p:nvSpPr>
          <p:cNvPr id="3" name="Notes Placeholder 2"/>
          <p:cNvSpPr>
            <a:spLocks noGrp="1"/>
          </p:cNvSpPr>
          <p:nvPr>
            <p:ph type="body" idx="1"/>
          </p:nvPr>
        </p:nvSpPr>
        <p:spPr/>
        <p:txBody>
          <a:bodyPr/>
          <a:lstStyle/>
          <a:p>
            <a:pPr>
              <a:buFont typeface="Arial" panose="020B0604020202020204" pitchFamily="34" charset="0"/>
              <a:buChar char="•"/>
            </a:pPr>
            <a:r>
              <a:rPr lang="en-US">
                <a:effectLst/>
                <a:latin typeface="Helvetica Neue" panose="02000503000000020004" pitchFamily="2" charset="0"/>
              </a:rPr>
              <a:t>Older men attribute mass shootings to be caused by mental health issue (74%), which is overall believed as the main cause by 19 points</a:t>
            </a:r>
          </a:p>
          <a:p>
            <a:pPr marL="742950" lvl="1" indent="-285750">
              <a:buFont typeface="Arial" panose="020B0604020202020204" pitchFamily="34" charset="0"/>
              <a:buChar char="•"/>
            </a:pPr>
            <a:r>
              <a:rPr lang="en-US">
                <a:effectLst/>
                <a:latin typeface="Helvetica Neue" panose="02000503000000020004" pitchFamily="2" charset="0"/>
              </a:rPr>
              <a:t>Female college-educated voters are most likely to believe easy access to firearms (59%) in the most contributive factor though they still say mental health issues by 4 point more</a:t>
            </a:r>
          </a:p>
          <a:p>
            <a:pPr marL="742950" lvl="1" indent="-285750">
              <a:buFont typeface="Arial" panose="020B0604020202020204" pitchFamily="34" charset="0"/>
              <a:buChar char="•"/>
            </a:pPr>
            <a:r>
              <a:rPr lang="en-US">
                <a:effectLst/>
                <a:latin typeface="Helvetica Neue" panose="02000503000000020004" pitchFamily="2" charset="0"/>
              </a:rPr>
              <a:t>Parents are the highest share of voters who attribute social isolation or alienation as a contributing factor (36%)</a:t>
            </a:r>
          </a:p>
        </p:txBody>
      </p:sp>
      <p:sp>
        <p:nvSpPr>
          <p:cNvPr id="4" name="Slide Number Placeholder 3"/>
          <p:cNvSpPr>
            <a:spLocks noGrp="1"/>
          </p:cNvSpPr>
          <p:nvPr>
            <p:ph type="sldNum" sz="quarter" idx="5"/>
          </p:nvPr>
        </p:nvSpPr>
        <p:spPr/>
        <p:txBody>
          <a:bodyPr/>
          <a:lstStyle/>
          <a:p>
            <a:fld id="{E03C9BE4-611D-4C92-ACDF-CFB8A649F85B}" type="slidenum">
              <a:rPr lang="en-US" smtClean="0"/>
              <a:t>31</a:t>
            </a:fld>
            <a:endParaRPr lang="en-US"/>
          </a:p>
        </p:txBody>
      </p:sp>
    </p:spTree>
    <p:extLst>
      <p:ext uri="{BB962C8B-B14F-4D97-AF65-F5344CB8AC3E}">
        <p14:creationId xmlns:p14="http://schemas.microsoft.com/office/powerpoint/2010/main" val="239913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685800"/>
            <a:ext cx="5013325" cy="3429000"/>
          </a:xfrm>
        </p:spPr>
      </p:sp>
      <p:sp>
        <p:nvSpPr>
          <p:cNvPr id="3" name="Notes Placeholder 2"/>
          <p:cNvSpPr>
            <a:spLocks noGrp="1"/>
          </p:cNvSpPr>
          <p:nvPr>
            <p:ph type="body" idx="1"/>
          </p:nvPr>
        </p:nvSpPr>
        <p:spPr/>
        <p:txBody>
          <a:bodyPr/>
          <a:lstStyle/>
          <a:p>
            <a:pPr>
              <a:buFont typeface="Arial" panose="020B0604020202020204" pitchFamily="34" charset="0"/>
              <a:buChar char="•"/>
            </a:pPr>
            <a:r>
              <a:rPr lang="en-US">
                <a:effectLst/>
                <a:latin typeface="Helvetica Neue" panose="02000503000000020004" pitchFamily="2" charset="0"/>
              </a:rPr>
              <a:t>A plurality of Republicans (32%) want the US to minimize involvement in international conflicts and focus on domestic priorities</a:t>
            </a:r>
          </a:p>
          <a:p>
            <a:pPr marL="742950" lvl="1" indent="-285750">
              <a:buFont typeface="Arial" panose="020B0604020202020204" pitchFamily="34" charset="0"/>
              <a:buChar char="•"/>
            </a:pPr>
            <a:r>
              <a:rPr lang="en-US">
                <a:effectLst/>
                <a:latin typeface="Helvetica Neue" panose="02000503000000020004" pitchFamily="2" charset="0"/>
              </a:rPr>
              <a:t>A plurality of Democrats believe the US should actively engage with the global community and work closely with allies (42%)</a:t>
            </a:r>
          </a:p>
          <a:p>
            <a:pPr marL="742950" lvl="1" indent="-285750">
              <a:buFont typeface="Arial" panose="020B0604020202020204" pitchFamily="34" charset="0"/>
              <a:buChar char="•"/>
            </a:pPr>
            <a:r>
              <a:rPr lang="en-US">
                <a:effectLst/>
                <a:latin typeface="Helvetica Neue" panose="02000503000000020004" pitchFamily="2" charset="0"/>
              </a:rPr>
              <a:t>Independents are split between the two</a:t>
            </a:r>
          </a:p>
        </p:txBody>
      </p:sp>
      <p:sp>
        <p:nvSpPr>
          <p:cNvPr id="4" name="Slide Number Placeholder 3"/>
          <p:cNvSpPr>
            <a:spLocks noGrp="1"/>
          </p:cNvSpPr>
          <p:nvPr>
            <p:ph type="sldNum" sz="quarter" idx="5"/>
          </p:nvPr>
        </p:nvSpPr>
        <p:spPr/>
        <p:txBody>
          <a:bodyPr/>
          <a:lstStyle/>
          <a:p>
            <a:fld id="{E03C9BE4-611D-4C92-ACDF-CFB8A649F85B}" type="slidenum">
              <a:rPr lang="en-US" smtClean="0"/>
              <a:t>32</a:t>
            </a:fld>
            <a:endParaRPr lang="en-US"/>
          </a:p>
        </p:txBody>
      </p:sp>
    </p:spTree>
    <p:extLst>
      <p:ext uri="{BB962C8B-B14F-4D97-AF65-F5344CB8AC3E}">
        <p14:creationId xmlns:p14="http://schemas.microsoft.com/office/powerpoint/2010/main" val="618439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685800"/>
            <a:ext cx="5013325" cy="3429000"/>
          </a:xfrm>
        </p:spPr>
      </p:sp>
      <p:sp>
        <p:nvSpPr>
          <p:cNvPr id="3" name="Notes Placeholder 2"/>
          <p:cNvSpPr>
            <a:spLocks noGrp="1"/>
          </p:cNvSpPr>
          <p:nvPr>
            <p:ph type="body" idx="1"/>
          </p:nvPr>
        </p:nvSpPr>
        <p:spPr/>
        <p:txBody>
          <a:bodyPr/>
          <a:lstStyle/>
          <a:p>
            <a:pPr>
              <a:buFont typeface="Arial" panose="020B0604020202020204" pitchFamily="34" charset="0"/>
              <a:buChar char="•"/>
            </a:pPr>
            <a:r>
              <a:rPr lang="en-US">
                <a:effectLst/>
                <a:latin typeface="Helvetica Neue" panose="02000503000000020004" pitchFamily="2" charset="0"/>
              </a:rPr>
              <a:t>Democrats are more likely to want the US to broker peace between Hamas and Israel (31%) than provide money and weapons to Israel (26%)</a:t>
            </a:r>
          </a:p>
          <a:p>
            <a:pPr marL="742950" lvl="1" indent="-285750">
              <a:buFont typeface="Arial" panose="020B0604020202020204" pitchFamily="34" charset="0"/>
              <a:buChar char="•"/>
            </a:pPr>
            <a:r>
              <a:rPr lang="en-US">
                <a:effectLst/>
                <a:latin typeface="Helvetica Neue" panose="02000503000000020004" pitchFamily="2" charset="0"/>
              </a:rPr>
              <a:t>Older voters are much more likely to want to provide weapons, money, or both to Israel than younger voters</a:t>
            </a:r>
          </a:p>
          <a:p>
            <a:pPr marL="742950" lvl="1" indent="-285750">
              <a:buFont typeface="Arial" panose="020B0604020202020204" pitchFamily="34" charset="0"/>
              <a:buChar char="•"/>
            </a:pPr>
            <a:r>
              <a:rPr lang="en-US">
                <a:effectLst/>
                <a:latin typeface="Helvetica Neue" panose="02000503000000020004" pitchFamily="2" charset="0"/>
              </a:rPr>
              <a:t>Also, older voters are more likely to want Israel and Hamas to have peace than Russian and Ukraine</a:t>
            </a:r>
          </a:p>
          <a:p>
            <a:pPr marL="742950" lvl="1" indent="-285750">
              <a:buFont typeface="Arial" panose="020B0604020202020204" pitchFamily="34" charset="0"/>
              <a:buChar char="•"/>
            </a:pPr>
            <a:r>
              <a:rPr lang="en-US">
                <a:effectLst/>
                <a:latin typeface="Helvetica Neue" panose="02000503000000020004" pitchFamily="2" charset="0"/>
              </a:rPr>
              <a:t>Republicans are less likely than Democrats to want Israel and Hamas to have peace, preferring instead to provide material support</a:t>
            </a:r>
          </a:p>
          <a:p>
            <a:pPr marL="742950" lvl="1" indent="-285750">
              <a:buFont typeface="Arial" panose="020B0604020202020204" pitchFamily="34" charset="0"/>
              <a:buChar char="•"/>
            </a:pPr>
            <a:r>
              <a:rPr lang="en-US">
                <a:effectLst/>
                <a:latin typeface="Helvetica Neue" panose="02000503000000020004" pitchFamily="2" charset="0"/>
              </a:rPr>
              <a:t>Republicans would rather the US do nothing more in Ukraine than provide support or even push for a brokered peace with Russia</a:t>
            </a:r>
          </a:p>
        </p:txBody>
      </p:sp>
      <p:sp>
        <p:nvSpPr>
          <p:cNvPr id="4" name="Slide Number Placeholder 3"/>
          <p:cNvSpPr>
            <a:spLocks noGrp="1"/>
          </p:cNvSpPr>
          <p:nvPr>
            <p:ph type="sldNum" sz="quarter" idx="5"/>
          </p:nvPr>
        </p:nvSpPr>
        <p:spPr/>
        <p:txBody>
          <a:bodyPr/>
          <a:lstStyle/>
          <a:p>
            <a:fld id="{E03C9BE4-611D-4C92-ACDF-CFB8A649F85B}" type="slidenum">
              <a:rPr lang="en-US" smtClean="0"/>
              <a:t>34</a:t>
            </a:fld>
            <a:endParaRPr lang="en-US"/>
          </a:p>
        </p:txBody>
      </p:sp>
    </p:spTree>
    <p:extLst>
      <p:ext uri="{BB962C8B-B14F-4D97-AF65-F5344CB8AC3E}">
        <p14:creationId xmlns:p14="http://schemas.microsoft.com/office/powerpoint/2010/main" val="617031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685800"/>
            <a:ext cx="5013325" cy="3429000"/>
          </a:xfrm>
        </p:spPr>
      </p:sp>
      <p:sp>
        <p:nvSpPr>
          <p:cNvPr id="3" name="Notes Placeholder 2"/>
          <p:cNvSpPr>
            <a:spLocks noGrp="1"/>
          </p:cNvSpPr>
          <p:nvPr>
            <p:ph type="body" idx="1"/>
          </p:nvPr>
        </p:nvSpPr>
        <p:spPr/>
        <p:txBody>
          <a:bodyPr/>
          <a:lstStyle/>
          <a:p>
            <a:pPr>
              <a:buFont typeface="Arial" panose="020B0604020202020204" pitchFamily="34" charset="0"/>
              <a:buChar char="•"/>
            </a:pPr>
            <a:r>
              <a:rPr lang="en-US">
                <a:effectLst/>
                <a:latin typeface="Helvetica Neue" panose="02000503000000020004" pitchFamily="2" charset="0"/>
              </a:rPr>
              <a:t>Black and Hispanic voter are the least likely to believe Israel is justified in its incursion into Gaza after the October 7th terrorist attack by Hamas</a:t>
            </a:r>
          </a:p>
          <a:p>
            <a:pPr marL="742950" lvl="1" indent="-285750">
              <a:buFont typeface="Arial" panose="020B0604020202020204" pitchFamily="34" charset="0"/>
              <a:buChar char="•"/>
            </a:pPr>
            <a:r>
              <a:rPr lang="en-US">
                <a:effectLst/>
                <a:latin typeface="Helvetica Neue" panose="02000503000000020004" pitchFamily="2" charset="0"/>
              </a:rPr>
              <a:t>Women under the age of 55 are the least likely to be believe it’s justified</a:t>
            </a:r>
          </a:p>
        </p:txBody>
      </p:sp>
      <p:sp>
        <p:nvSpPr>
          <p:cNvPr id="4" name="Slide Number Placeholder 3"/>
          <p:cNvSpPr>
            <a:spLocks noGrp="1"/>
          </p:cNvSpPr>
          <p:nvPr>
            <p:ph type="sldNum" sz="quarter" idx="5"/>
          </p:nvPr>
        </p:nvSpPr>
        <p:spPr/>
        <p:txBody>
          <a:bodyPr/>
          <a:lstStyle/>
          <a:p>
            <a:fld id="{E03C9BE4-611D-4C92-ACDF-CFB8A649F85B}" type="slidenum">
              <a:rPr lang="en-US" smtClean="0"/>
              <a:t>36</a:t>
            </a:fld>
            <a:endParaRPr lang="en-US"/>
          </a:p>
        </p:txBody>
      </p:sp>
    </p:spTree>
    <p:extLst>
      <p:ext uri="{BB962C8B-B14F-4D97-AF65-F5344CB8AC3E}">
        <p14:creationId xmlns:p14="http://schemas.microsoft.com/office/powerpoint/2010/main" val="3973492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685800"/>
            <a:ext cx="5013325" cy="3429000"/>
          </a:xfrm>
        </p:spPr>
      </p:sp>
      <p:sp>
        <p:nvSpPr>
          <p:cNvPr id="3" name="Notes Placeholder 2"/>
          <p:cNvSpPr>
            <a:spLocks noGrp="1"/>
          </p:cNvSpPr>
          <p:nvPr>
            <p:ph type="body" idx="1"/>
          </p:nvPr>
        </p:nvSpPr>
        <p:spPr/>
        <p:txBody>
          <a:bodyPr/>
          <a:lstStyle/>
          <a:p>
            <a:pPr>
              <a:buFont typeface="Arial" panose="020B0604020202020204" pitchFamily="34" charset="0"/>
              <a:buChar char="•"/>
            </a:pPr>
            <a:r>
              <a:rPr lang="en-US">
                <a:effectLst/>
                <a:latin typeface="Helvetica Neue" panose="02000503000000020004" pitchFamily="2" charset="0"/>
              </a:rPr>
              <a:t>The group of voters who are most likely to decide the 2024 election has shrunk to 11% of the electorate</a:t>
            </a:r>
          </a:p>
          <a:p>
            <a:pPr marL="742950" lvl="1" indent="-285750">
              <a:buFont typeface="Arial" panose="020B0604020202020204" pitchFamily="34" charset="0"/>
              <a:buChar char="•"/>
            </a:pPr>
            <a:r>
              <a:rPr lang="en-US">
                <a:effectLst/>
                <a:latin typeface="Helvetica Neue" panose="02000503000000020004" pitchFamily="2" charset="0"/>
              </a:rPr>
              <a:t>These voters think the US is on the wrong track (61%), view Biden more unfavorable (-22) than Trump (-1), think the highest of the US military (96% fav), and are overwhelmingly economic/inflation voters (40%) followed by national security (22%). Of the latter, this group has 2x the concern about national security than the Republican (45% of voters) or Democratic (44% of voters) bases.</a:t>
            </a:r>
          </a:p>
          <a:p>
            <a:pPr marL="742950" lvl="1" indent="-285750">
              <a:buFont typeface="Arial" panose="020B0604020202020204" pitchFamily="34" charset="0"/>
              <a:buChar char="•"/>
            </a:pPr>
            <a:r>
              <a:rPr lang="en-US">
                <a:effectLst/>
                <a:latin typeface="Helvetica Neue" panose="02000503000000020004" pitchFamily="2" charset="0"/>
              </a:rPr>
              <a:t>However, this group believes that Republicans are definitely the most extreme party (74%)</a:t>
            </a:r>
          </a:p>
          <a:p>
            <a:pPr marL="742950" lvl="1" indent="-285750">
              <a:buFont typeface="Arial" panose="020B0604020202020204" pitchFamily="34" charset="0"/>
              <a:buChar char="•"/>
            </a:pPr>
            <a:r>
              <a:rPr lang="en-US">
                <a:effectLst/>
                <a:latin typeface="Helvetica Neue" panose="02000503000000020004" pitchFamily="2" charset="0"/>
              </a:rPr>
              <a:t>Women make up the bulk of this group (76%), and they are more likely to be middle-age or younger. They are overwhelmingly lower-middle to lower income, do not have a college degree, and are more diverse than the Republican or Democratic bases.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3C9BE4-611D-4C92-ACDF-CFB8A649F85B}" type="slidenum">
              <a:rPr kumimoji="0" lang="en-P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PH"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5787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685800"/>
            <a:ext cx="5013325" cy="3429000"/>
          </a:xfrm>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3C9BE4-611D-4C92-ACDF-CFB8A649F85B}" type="slidenum">
              <a:rPr kumimoji="0" lang="en-P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PH"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733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685800"/>
            <a:ext cx="5013325" cy="3429000"/>
          </a:xfrm>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3C9BE4-611D-4C92-ACDF-CFB8A649F85B}" type="slidenum">
              <a:rPr kumimoji="0" lang="en-P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PH"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1687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685800"/>
            <a:ext cx="5013325" cy="3429000"/>
          </a:xfrm>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3C9BE4-611D-4C92-ACDF-CFB8A649F85B}" type="slidenum">
              <a:rPr kumimoji="0" lang="en-P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PH"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0746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685800"/>
            <a:ext cx="5013325" cy="3429000"/>
          </a:xfrm>
        </p:spPr>
      </p:sp>
      <p:sp>
        <p:nvSpPr>
          <p:cNvPr id="3" name="Notes Placeholder 2"/>
          <p:cNvSpPr>
            <a:spLocks noGrp="1"/>
          </p:cNvSpPr>
          <p:nvPr>
            <p:ph type="body" idx="1"/>
          </p:nvPr>
        </p:nvSpPr>
        <p:spPr/>
        <p:txBody>
          <a:bodyPr/>
          <a:lstStyle/>
          <a:p>
            <a:pPr>
              <a:buFont typeface="Arial" panose="020B0604020202020204" pitchFamily="34" charset="0"/>
              <a:buChar char="•"/>
            </a:pPr>
            <a:r>
              <a:rPr lang="en-US">
                <a:effectLst/>
                <a:latin typeface="Helvetica Neue" panose="02000503000000020004" pitchFamily="2" charset="0"/>
              </a:rPr>
              <a:t>Since September, voters have grown in their view that Republicans are the more extreme party, going from 39% to 45% while Democrats have decreased from 45% to 43%</a:t>
            </a:r>
          </a:p>
          <a:p>
            <a:pPr marL="742950" lvl="1" indent="-285750">
              <a:buFont typeface="Arial" panose="020B0604020202020204" pitchFamily="34" charset="0"/>
              <a:buChar char="•"/>
            </a:pPr>
            <a:r>
              <a:rPr lang="en-US">
                <a:effectLst/>
                <a:latin typeface="Helvetica Neue" panose="02000503000000020004" pitchFamily="2" charset="0"/>
              </a:rPr>
              <a:t>Swing voters by 8 points believe Republicans are more extreme than Democrats</a:t>
            </a:r>
          </a:p>
        </p:txBody>
      </p:sp>
      <p:sp>
        <p:nvSpPr>
          <p:cNvPr id="4" name="Slide Number Placeholder 3"/>
          <p:cNvSpPr>
            <a:spLocks noGrp="1"/>
          </p:cNvSpPr>
          <p:nvPr>
            <p:ph type="sldNum" sz="quarter" idx="5"/>
          </p:nvPr>
        </p:nvSpPr>
        <p:spPr/>
        <p:txBody>
          <a:bodyPr/>
          <a:lstStyle/>
          <a:p>
            <a:fld id="{E03C9BE4-611D-4C92-ACDF-CFB8A649F85B}" type="slidenum">
              <a:rPr lang="en-US" smtClean="0"/>
              <a:t>12</a:t>
            </a:fld>
            <a:endParaRPr lang="en-US"/>
          </a:p>
        </p:txBody>
      </p:sp>
    </p:spTree>
    <p:extLst>
      <p:ext uri="{BB962C8B-B14F-4D97-AF65-F5344CB8AC3E}">
        <p14:creationId xmlns:p14="http://schemas.microsoft.com/office/powerpoint/2010/main" val="2062514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685800"/>
            <a:ext cx="5013325" cy="3429000"/>
          </a:xfrm>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3C9BE4-611D-4C92-ACDF-CFB8A649F85B}" type="slidenum">
              <a:rPr kumimoji="0" lang="en-P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PH"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7389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685800"/>
            <a:ext cx="5013325" cy="3429000"/>
          </a:xfrm>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3C9BE4-611D-4C92-ACDF-CFB8A649F85B}" type="slidenum">
              <a:rPr kumimoji="0" lang="en-P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PH"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2197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685800"/>
            <a:ext cx="5013325" cy="3429000"/>
          </a:xfrm>
        </p:spPr>
      </p:sp>
      <p:sp>
        <p:nvSpPr>
          <p:cNvPr id="3" name="Notes Placeholder 2"/>
          <p:cNvSpPr>
            <a:spLocks noGrp="1"/>
          </p:cNvSpPr>
          <p:nvPr>
            <p:ph type="body" idx="1"/>
          </p:nvPr>
        </p:nvSpPr>
        <p:spPr/>
        <p:txBody>
          <a:bodyPr/>
          <a:lstStyle/>
          <a:p>
            <a:endParaRPr lang="en-P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3C9BE4-611D-4C92-ACDF-CFB8A649F85B}" type="slidenum">
              <a:rPr kumimoji="0" lang="en-P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PH"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3956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685800"/>
            <a:ext cx="5013325"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Helvetica Neue" panose="02000503000000020004" pitchFamily="2" charset="0"/>
              </a:rPr>
              <a:t>Joe Biden’s image noticeably improved since last month - from upside down by 8 to upside down by 3 - likely due to the war in Israel.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Helvetica Neue" panose="02000503000000020004" pitchFamily="2" charset="0"/>
              </a:rPr>
              <a:t>(Was 45% fav / 53% </a:t>
            </a:r>
            <a:r>
              <a:rPr lang="en-US" err="1">
                <a:effectLst/>
                <a:latin typeface="Helvetica Neue" panose="02000503000000020004" pitchFamily="2" charset="0"/>
              </a:rPr>
              <a:t>unfav</a:t>
            </a:r>
            <a:r>
              <a:rPr lang="en-US">
                <a:effectLst/>
                <a:latin typeface="Helvetica Neue" panose="02000503000000020004" pitchFamily="2" charset="0"/>
              </a:rPr>
              <a:t> [-8 net fav]; now 47% fav / 50% </a:t>
            </a:r>
            <a:r>
              <a:rPr lang="en-US" err="1">
                <a:effectLst/>
                <a:latin typeface="Helvetica Neue" panose="02000503000000020004" pitchFamily="2" charset="0"/>
              </a:rPr>
              <a:t>unfav</a:t>
            </a:r>
            <a:r>
              <a:rPr lang="en-US">
                <a:effectLst/>
                <a:latin typeface="Helvetica Neue" panose="02000503000000020004" pitchFamily="2" charset="0"/>
              </a:rPr>
              <a:t> [-3 net fav])</a:t>
            </a:r>
          </a:p>
        </p:txBody>
      </p:sp>
      <p:sp>
        <p:nvSpPr>
          <p:cNvPr id="4" name="Slide Number Placeholder 3"/>
          <p:cNvSpPr>
            <a:spLocks noGrp="1"/>
          </p:cNvSpPr>
          <p:nvPr>
            <p:ph type="sldNum" sz="quarter" idx="5"/>
          </p:nvPr>
        </p:nvSpPr>
        <p:spPr/>
        <p:txBody>
          <a:bodyPr/>
          <a:lstStyle/>
          <a:p>
            <a:fld id="{E03C9BE4-611D-4C92-ACDF-CFB8A649F85B}" type="slidenum">
              <a:rPr lang="en-US" smtClean="0"/>
              <a:t>14</a:t>
            </a:fld>
            <a:endParaRPr lang="en-US"/>
          </a:p>
        </p:txBody>
      </p:sp>
    </p:spTree>
    <p:extLst>
      <p:ext uri="{BB962C8B-B14F-4D97-AF65-F5344CB8AC3E}">
        <p14:creationId xmlns:p14="http://schemas.microsoft.com/office/powerpoint/2010/main" val="1036913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685800"/>
            <a:ext cx="5013325" cy="3429000"/>
          </a:xfrm>
        </p:spPr>
      </p:sp>
      <p:sp>
        <p:nvSpPr>
          <p:cNvPr id="3" name="Notes Placeholder 2"/>
          <p:cNvSpPr>
            <a:spLocks noGrp="1"/>
          </p:cNvSpPr>
          <p:nvPr>
            <p:ph type="body" idx="1"/>
          </p:nvPr>
        </p:nvSpPr>
        <p:spPr/>
        <p:txBody>
          <a:bodyPr/>
          <a:lstStyle/>
          <a:p>
            <a:r>
              <a:rPr lang="en-US">
                <a:effectLst/>
                <a:latin typeface="Helvetica Neue" panose="02000503000000020004" pitchFamily="2" charset="0"/>
              </a:rPr>
              <a:t>Donald Trump’s image went from -5 upside down (46% fav / 51% </a:t>
            </a:r>
            <a:r>
              <a:rPr lang="en-US" err="1">
                <a:effectLst/>
                <a:latin typeface="Helvetica Neue" panose="02000503000000020004" pitchFamily="2" charset="0"/>
              </a:rPr>
              <a:t>unfav</a:t>
            </a:r>
            <a:r>
              <a:rPr lang="en-US">
                <a:effectLst/>
                <a:latin typeface="Helvetica Neue" panose="02000503000000020004" pitchFamily="2" charset="0"/>
              </a:rPr>
              <a:t>) to -10 upside down (44% fav / 54% </a:t>
            </a:r>
            <a:r>
              <a:rPr lang="en-US" err="1">
                <a:effectLst/>
                <a:latin typeface="Helvetica Neue" panose="02000503000000020004" pitchFamily="2" charset="0"/>
              </a:rPr>
              <a:t>unfav</a:t>
            </a:r>
            <a:r>
              <a:rPr lang="en-US">
                <a:effectLst/>
                <a:latin typeface="Helvetica Neue" panose="02000503000000020004" pitchFamily="2" charset="0"/>
              </a:rPr>
              <a:t>)</a:t>
            </a:r>
            <a:br>
              <a:rPr lang="en-US">
                <a:effectLst/>
                <a:latin typeface="Helvetica Neue" panose="02000503000000020004" pitchFamily="2" charset="0"/>
              </a:rPr>
            </a:br>
            <a:endParaRPr lang="en-US"/>
          </a:p>
          <a:p>
            <a:pPr marL="742950" lvl="1" indent="-285750">
              <a:buFont typeface="Arial" panose="020B0604020202020204" pitchFamily="34" charset="0"/>
              <a:buChar char="•"/>
            </a:pPr>
            <a:r>
              <a:rPr lang="en-US">
                <a:effectLst/>
                <a:latin typeface="Helvetica Neue" panose="02000503000000020004" pitchFamily="2" charset="0"/>
              </a:rPr>
              <a:t>Republicans shifted -4, Independents shifted +9, and Democrats shifted -10</a:t>
            </a:r>
          </a:p>
        </p:txBody>
      </p:sp>
      <p:sp>
        <p:nvSpPr>
          <p:cNvPr id="4" name="Slide Number Placeholder 3"/>
          <p:cNvSpPr>
            <a:spLocks noGrp="1"/>
          </p:cNvSpPr>
          <p:nvPr>
            <p:ph type="sldNum" sz="quarter" idx="5"/>
          </p:nvPr>
        </p:nvSpPr>
        <p:spPr/>
        <p:txBody>
          <a:bodyPr/>
          <a:lstStyle/>
          <a:p>
            <a:fld id="{E03C9BE4-611D-4C92-ACDF-CFB8A649F85B}" type="slidenum">
              <a:rPr lang="en-US" smtClean="0"/>
              <a:t>16</a:t>
            </a:fld>
            <a:endParaRPr lang="en-US"/>
          </a:p>
        </p:txBody>
      </p:sp>
    </p:spTree>
    <p:extLst>
      <p:ext uri="{BB962C8B-B14F-4D97-AF65-F5344CB8AC3E}">
        <p14:creationId xmlns:p14="http://schemas.microsoft.com/office/powerpoint/2010/main" val="1234917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685800"/>
            <a:ext cx="5013325"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Helvetica Neue" panose="02000503000000020004" pitchFamily="2" charset="0"/>
              </a:rPr>
              <a:t>The US Military is viewed very favorably, even being 76% favorable among very liberal voters.</a:t>
            </a:r>
          </a:p>
        </p:txBody>
      </p:sp>
      <p:sp>
        <p:nvSpPr>
          <p:cNvPr id="4" name="Slide Number Placeholder 3"/>
          <p:cNvSpPr>
            <a:spLocks noGrp="1"/>
          </p:cNvSpPr>
          <p:nvPr>
            <p:ph type="sldNum" sz="quarter" idx="5"/>
          </p:nvPr>
        </p:nvSpPr>
        <p:spPr/>
        <p:txBody>
          <a:bodyPr/>
          <a:lstStyle/>
          <a:p>
            <a:fld id="{E03C9BE4-611D-4C92-ACDF-CFB8A649F85B}" type="slidenum">
              <a:rPr lang="en-US" smtClean="0"/>
              <a:t>18</a:t>
            </a:fld>
            <a:endParaRPr lang="en-US"/>
          </a:p>
        </p:txBody>
      </p:sp>
    </p:spTree>
    <p:extLst>
      <p:ext uri="{BB962C8B-B14F-4D97-AF65-F5344CB8AC3E}">
        <p14:creationId xmlns:p14="http://schemas.microsoft.com/office/powerpoint/2010/main" val="399863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685800"/>
            <a:ext cx="5013325" cy="3429000"/>
          </a:xfrm>
        </p:spPr>
      </p:sp>
      <p:sp>
        <p:nvSpPr>
          <p:cNvPr id="3" name="Notes Placeholder 2"/>
          <p:cNvSpPr>
            <a:spLocks noGrp="1"/>
          </p:cNvSpPr>
          <p:nvPr>
            <p:ph type="body" idx="1"/>
          </p:nvPr>
        </p:nvSpPr>
        <p:spPr/>
        <p:txBody>
          <a:bodyPr/>
          <a:lstStyle/>
          <a:p>
            <a:pPr>
              <a:buFont typeface="Arial" panose="020B0604020202020204" pitchFamily="34" charset="0"/>
              <a:buChar char="•"/>
            </a:pPr>
            <a:r>
              <a:rPr lang="en-US">
                <a:effectLst/>
                <a:latin typeface="Helvetica Neue" panose="02000503000000020004" pitchFamily="2" charset="0"/>
              </a:rPr>
              <a:t> It’s a different story when voters think about the Pentagon leadership over the US Military where conservatives are only 48% favorable (34% </a:t>
            </a:r>
            <a:r>
              <a:rPr lang="en-US" err="1">
                <a:effectLst/>
                <a:latin typeface="Helvetica Neue" panose="02000503000000020004" pitchFamily="2" charset="0"/>
              </a:rPr>
              <a:t>unfav</a:t>
            </a:r>
            <a:r>
              <a:rPr lang="en-US">
                <a:effectLst/>
                <a:latin typeface="Helvetica Neue" panose="02000503000000020004" pitchFamily="2" charset="0"/>
              </a:rPr>
              <a:t>) while liberals are 57% favorable (20% </a:t>
            </a:r>
            <a:r>
              <a:rPr lang="en-US" err="1">
                <a:effectLst/>
                <a:latin typeface="Helvetica Neue" panose="02000503000000020004" pitchFamily="2" charset="0"/>
              </a:rPr>
              <a:t>unfav</a:t>
            </a:r>
            <a:r>
              <a:rPr lang="en-US">
                <a:effectLst/>
                <a:latin typeface="Helvetica Neue" panose="02000503000000020004" pitchFamily="2" charset="0"/>
              </a:rPr>
              <a:t>).</a:t>
            </a:r>
          </a:p>
          <a:p>
            <a:pPr marL="742950" lvl="1" indent="-285750">
              <a:buFont typeface="Arial" panose="020B0604020202020204" pitchFamily="34" charset="0"/>
              <a:buChar char="•"/>
            </a:pPr>
            <a:r>
              <a:rPr lang="en-US">
                <a:effectLst/>
                <a:latin typeface="Helvetica Neue" panose="02000503000000020004" pitchFamily="2" charset="0"/>
              </a:rPr>
              <a:t>Trump 2020 voters are driving the biggest difference between favorability of the US Military compared to the leadership of the military.</a:t>
            </a:r>
          </a:p>
        </p:txBody>
      </p:sp>
      <p:sp>
        <p:nvSpPr>
          <p:cNvPr id="4" name="Slide Number Placeholder 3"/>
          <p:cNvSpPr>
            <a:spLocks noGrp="1"/>
          </p:cNvSpPr>
          <p:nvPr>
            <p:ph type="sldNum" sz="quarter" idx="5"/>
          </p:nvPr>
        </p:nvSpPr>
        <p:spPr/>
        <p:txBody>
          <a:bodyPr/>
          <a:lstStyle/>
          <a:p>
            <a:fld id="{E03C9BE4-611D-4C92-ACDF-CFB8A649F85B}" type="slidenum">
              <a:rPr lang="en-US" smtClean="0"/>
              <a:t>19</a:t>
            </a:fld>
            <a:endParaRPr lang="en-US"/>
          </a:p>
        </p:txBody>
      </p:sp>
    </p:spTree>
    <p:extLst>
      <p:ext uri="{BB962C8B-B14F-4D97-AF65-F5344CB8AC3E}">
        <p14:creationId xmlns:p14="http://schemas.microsoft.com/office/powerpoint/2010/main" val="989203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685800"/>
            <a:ext cx="5013325" cy="3429000"/>
          </a:xfrm>
        </p:spPr>
      </p:sp>
      <p:sp>
        <p:nvSpPr>
          <p:cNvPr id="3" name="Notes Placeholder 2"/>
          <p:cNvSpPr>
            <a:spLocks noGrp="1"/>
          </p:cNvSpPr>
          <p:nvPr>
            <p:ph type="body" idx="1"/>
          </p:nvPr>
        </p:nvSpPr>
        <p:spPr/>
        <p:txBody>
          <a:bodyPr/>
          <a:lstStyle/>
          <a:p>
            <a:pPr>
              <a:buFont typeface="Arial" panose="020B0604020202020204" pitchFamily="34" charset="0"/>
              <a:buChar char="•"/>
            </a:pPr>
            <a:r>
              <a:rPr lang="en-US">
                <a:effectLst/>
                <a:latin typeface="Helvetica Neue" panose="02000503000000020004" pitchFamily="2" charset="0"/>
              </a:rPr>
              <a:t>National security doubled as a top priority concern (5% to 10% in one month).</a:t>
            </a:r>
          </a:p>
          <a:p>
            <a:pPr marL="742950" lvl="1" indent="-285750">
              <a:buFont typeface="Arial" panose="020B0604020202020204" pitchFamily="34" charset="0"/>
              <a:buChar char="•"/>
            </a:pPr>
            <a:r>
              <a:rPr lang="en-US">
                <a:effectLst/>
                <a:latin typeface="Helvetica Neue" panose="02000503000000020004" pitchFamily="2" charset="0"/>
              </a:rPr>
              <a:t>The voters in October who cared about national security were 59% Trump / 35% Biden on the ballot. In November, voters who say national security is the top concern are 53% Trump / 38% Biden, an 8-point shift for Biden.</a:t>
            </a:r>
          </a:p>
          <a:p>
            <a:pPr marL="742950" lvl="1" indent="-285750">
              <a:buFont typeface="Arial" panose="020B0604020202020204" pitchFamily="34" charset="0"/>
              <a:buChar char="•"/>
            </a:pPr>
            <a:r>
              <a:rPr lang="en-US">
                <a:effectLst/>
                <a:latin typeface="Helvetica Neue" panose="02000503000000020004" pitchFamily="2" charset="0"/>
              </a:rPr>
              <a:t>Inflation dropped to its lowest point since the beginning of the year at 31% top priority after spending the summer in the mid-30s.</a:t>
            </a:r>
          </a:p>
        </p:txBody>
      </p:sp>
      <p:sp>
        <p:nvSpPr>
          <p:cNvPr id="4" name="Slide Number Placeholder 3"/>
          <p:cNvSpPr>
            <a:spLocks noGrp="1"/>
          </p:cNvSpPr>
          <p:nvPr>
            <p:ph type="sldNum" sz="quarter" idx="5"/>
          </p:nvPr>
        </p:nvSpPr>
        <p:spPr/>
        <p:txBody>
          <a:bodyPr/>
          <a:lstStyle/>
          <a:p>
            <a:fld id="{E03C9BE4-611D-4C92-ACDF-CFB8A649F85B}" type="slidenum">
              <a:rPr lang="en-US" smtClean="0"/>
              <a:t>21</a:t>
            </a:fld>
            <a:endParaRPr lang="en-US"/>
          </a:p>
        </p:txBody>
      </p:sp>
    </p:spTree>
    <p:extLst>
      <p:ext uri="{BB962C8B-B14F-4D97-AF65-F5344CB8AC3E}">
        <p14:creationId xmlns:p14="http://schemas.microsoft.com/office/powerpoint/2010/main" val="3244788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685800"/>
            <a:ext cx="5013325" cy="3429000"/>
          </a:xfrm>
        </p:spPr>
      </p:sp>
      <p:sp>
        <p:nvSpPr>
          <p:cNvPr id="3" name="Notes Placeholder 2"/>
          <p:cNvSpPr>
            <a:spLocks noGrp="1"/>
          </p:cNvSpPr>
          <p:nvPr>
            <p:ph type="body" idx="1"/>
          </p:nvPr>
        </p:nvSpPr>
        <p:spPr/>
        <p:txBody>
          <a:bodyPr/>
          <a:lstStyle/>
          <a:p>
            <a:pPr>
              <a:buFont typeface="Arial" panose="020B0604020202020204" pitchFamily="34" charset="0"/>
              <a:buChar char="•"/>
            </a:pPr>
            <a:r>
              <a:rPr lang="en-US">
                <a:effectLst/>
                <a:latin typeface="Helvetica Neue" panose="02000503000000020004" pitchFamily="2" charset="0"/>
              </a:rPr>
              <a:t>Donald Trump held steady at 45% on the ballot against Biden who grew by 2 points on the presidential ballot, giving Biden a 2-point lead after being tied in October.</a:t>
            </a:r>
          </a:p>
          <a:p>
            <a:pPr marL="742950" lvl="1" indent="-285750">
              <a:buFont typeface="Arial" panose="020B0604020202020204" pitchFamily="34" charset="0"/>
              <a:buChar char="•"/>
            </a:pPr>
            <a:r>
              <a:rPr lang="en-US">
                <a:effectLst/>
                <a:latin typeface="Helvetica Neue" panose="02000503000000020004" pitchFamily="2" charset="0"/>
              </a:rPr>
              <a:t>Biden received a 2-point bump among non-college-educated voters</a:t>
            </a:r>
          </a:p>
          <a:p>
            <a:pPr marL="742950" lvl="1" indent="-285750">
              <a:buFont typeface="Arial" panose="020B0604020202020204" pitchFamily="34" charset="0"/>
              <a:buChar char="•"/>
            </a:pPr>
            <a:r>
              <a:rPr lang="en-US">
                <a:effectLst/>
                <a:latin typeface="Helvetica Neue" panose="02000503000000020004" pitchFamily="2" charset="0"/>
              </a:rPr>
              <a:t>Black voters moved 3 points off Trump while Biden added 7 points of vote share with black voters</a:t>
            </a:r>
          </a:p>
          <a:p>
            <a:pPr marL="742950" lvl="1" indent="-285750">
              <a:buFont typeface="Arial" panose="020B0604020202020204" pitchFamily="34" charset="0"/>
              <a:buChar char="•"/>
            </a:pPr>
            <a:r>
              <a:rPr lang="en-US">
                <a:effectLst/>
                <a:latin typeface="Helvetica Neue" panose="02000503000000020004" pitchFamily="2" charset="0"/>
              </a:rPr>
              <a:t>At the same time, Trump grew his vote share by 4% with Hispanics</a:t>
            </a:r>
          </a:p>
        </p:txBody>
      </p:sp>
      <p:sp>
        <p:nvSpPr>
          <p:cNvPr id="4" name="Slide Number Placeholder 3"/>
          <p:cNvSpPr>
            <a:spLocks noGrp="1"/>
          </p:cNvSpPr>
          <p:nvPr>
            <p:ph type="sldNum" sz="quarter" idx="5"/>
          </p:nvPr>
        </p:nvSpPr>
        <p:spPr/>
        <p:txBody>
          <a:bodyPr/>
          <a:lstStyle/>
          <a:p>
            <a:fld id="{E03C9BE4-611D-4C92-ACDF-CFB8A649F85B}" type="slidenum">
              <a:rPr lang="en-US" smtClean="0"/>
              <a:t>24</a:t>
            </a:fld>
            <a:endParaRPr lang="en-US"/>
          </a:p>
        </p:txBody>
      </p:sp>
    </p:spTree>
    <p:extLst>
      <p:ext uri="{BB962C8B-B14F-4D97-AF65-F5344CB8AC3E}">
        <p14:creationId xmlns:p14="http://schemas.microsoft.com/office/powerpoint/2010/main" val="3491602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2338" y="685800"/>
            <a:ext cx="5013325" cy="3429000"/>
          </a:xfrm>
        </p:spPr>
      </p:sp>
      <p:sp>
        <p:nvSpPr>
          <p:cNvPr id="3" name="Notes Placeholder 2"/>
          <p:cNvSpPr>
            <a:spLocks noGrp="1"/>
          </p:cNvSpPr>
          <p:nvPr>
            <p:ph type="body" idx="1"/>
          </p:nvPr>
        </p:nvSpPr>
        <p:spPr/>
        <p:txBody>
          <a:bodyPr/>
          <a:lstStyle/>
          <a:p>
            <a:pPr>
              <a:buFont typeface="Arial" panose="020B0604020202020204" pitchFamily="34" charset="0"/>
              <a:buChar char="•"/>
            </a:pPr>
            <a:r>
              <a:rPr lang="en-US">
                <a:effectLst/>
                <a:latin typeface="Helvetica Neue" panose="02000503000000020004" pitchFamily="2" charset="0"/>
              </a:rPr>
              <a:t>A Republican other than Trump would would win Hispanics by 1 point against Biden</a:t>
            </a:r>
          </a:p>
          <a:p>
            <a:pPr marL="742950" lvl="1" indent="-285750">
              <a:buFont typeface="Arial" panose="020B0604020202020204" pitchFamily="34" charset="0"/>
              <a:buChar char="•"/>
            </a:pPr>
            <a:r>
              <a:rPr lang="en-US">
                <a:effectLst/>
                <a:latin typeface="Helvetica Neue" panose="02000503000000020004" pitchFamily="2" charset="0"/>
              </a:rPr>
              <a:t>There is a weakness though among the base where Trump receives 90% of his 2020 voters, and a Republican other than Trump only gets 71% of these voters</a:t>
            </a:r>
          </a:p>
        </p:txBody>
      </p:sp>
      <p:sp>
        <p:nvSpPr>
          <p:cNvPr id="4" name="Slide Number Placeholder 3"/>
          <p:cNvSpPr>
            <a:spLocks noGrp="1"/>
          </p:cNvSpPr>
          <p:nvPr>
            <p:ph type="sldNum" sz="quarter" idx="5"/>
          </p:nvPr>
        </p:nvSpPr>
        <p:spPr/>
        <p:txBody>
          <a:bodyPr/>
          <a:lstStyle/>
          <a:p>
            <a:fld id="{E03C9BE4-611D-4C92-ACDF-CFB8A649F85B}" type="slidenum">
              <a:rPr lang="en-US" smtClean="0"/>
              <a:t>26</a:t>
            </a:fld>
            <a:endParaRPr lang="en-US"/>
          </a:p>
        </p:txBody>
      </p:sp>
    </p:spTree>
    <p:extLst>
      <p:ext uri="{BB962C8B-B14F-4D97-AF65-F5344CB8AC3E}">
        <p14:creationId xmlns:p14="http://schemas.microsoft.com/office/powerpoint/2010/main" val="3519881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520" y="2071246"/>
            <a:ext cx="8290560" cy="1429191"/>
          </a:xfrm>
        </p:spPr>
        <p:txBody>
          <a:bodyPr/>
          <a:lstStyle/>
          <a:p>
            <a:r>
              <a:t>Click to edit Master title style</a:t>
            </a:r>
          </a:p>
        </p:txBody>
      </p:sp>
      <p:sp>
        <p:nvSpPr>
          <p:cNvPr id="3" name="Subtitle 2"/>
          <p:cNvSpPr>
            <a:spLocks noGrp="1"/>
          </p:cNvSpPr>
          <p:nvPr>
            <p:ph type="subTitle" idx="1"/>
          </p:nvPr>
        </p:nvSpPr>
        <p:spPr>
          <a:xfrm>
            <a:off x="1463040" y="3778250"/>
            <a:ext cx="6827520" cy="170391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t>Click to edit Master subtitle style</a:t>
            </a:r>
          </a:p>
        </p:txBody>
      </p:sp>
      <p:sp>
        <p:nvSpPr>
          <p:cNvPr id="4" name="Date Placeholder 3"/>
          <p:cNvSpPr>
            <a:spLocks noGrp="1"/>
          </p:cNvSpPr>
          <p:nvPr>
            <p:ph type="dt" sz="half" idx="10"/>
          </p:nvPr>
        </p:nvSpPr>
        <p:spPr/>
        <p:txBody>
          <a:bodyPr/>
          <a:lstStyle/>
          <a:p>
            <a:fld id="{99A38F12-06BF-472D-95F1-992773FBDEC8}" type="datetimeFigureOut">
              <a:t>11/7/23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EBED098-752A-41AA-8E49-92F26D002647}"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Vertical Text Placeholder 2"/>
          <p:cNvSpPr>
            <a:spLocks noGrp="1"/>
          </p:cNvSpPr>
          <p:nvPr>
            <p:ph type="body" orient="vert" idx="1"/>
          </p:nvPr>
        </p:nvSpPr>
        <p:spPr/>
        <p:txBody>
          <a:bodyPr vert="eaVert"/>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99A38F12-06BF-472D-95F1-992773FBDEC8}" type="datetimeFigureOut">
              <a:t>11/7/23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EBED098-752A-41AA-8E49-92F26D002647}" type="slidenum">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1360" y="267009"/>
            <a:ext cx="2194560" cy="5688982"/>
          </a:xfrm>
        </p:spPr>
        <p:txBody>
          <a:bodyPr vert="eaVert"/>
          <a:lstStyle/>
          <a:p>
            <a:r>
              <a:t>Click to edit Master title style</a:t>
            </a:r>
          </a:p>
        </p:txBody>
      </p:sp>
      <p:sp>
        <p:nvSpPr>
          <p:cNvPr id="3" name="Vertical Text Placeholder 2"/>
          <p:cNvSpPr>
            <a:spLocks noGrp="1"/>
          </p:cNvSpPr>
          <p:nvPr>
            <p:ph type="body" orient="vert" idx="1"/>
          </p:nvPr>
        </p:nvSpPr>
        <p:spPr>
          <a:xfrm>
            <a:off x="487680" y="267009"/>
            <a:ext cx="6421120" cy="5688982"/>
          </a:xfrm>
        </p:spPr>
        <p:txBody>
          <a:bodyPr vert="eaVert"/>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99A38F12-06BF-472D-95F1-992773FBDEC8}" type="datetimeFigureOut">
              <a:t>11/7/23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EBED098-752A-41AA-8E49-92F26D002647}"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Content Placeholder 2"/>
          <p:cNvSpPr>
            <a:spLocks noGrp="1"/>
          </p:cNvSpPr>
          <p:nvPr>
            <p:ph idx="1"/>
          </p:nvPr>
        </p:nvSpPr>
        <p:spPr/>
        <p:txBody>
          <a:bodyPr/>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99A38F12-06BF-472D-95F1-992773FBDEC8}" type="datetimeFigureOut">
              <a:t>11/7/23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EBED098-752A-41AA-8E49-92F26D002647}"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70467" y="4284486"/>
            <a:ext cx="8290560" cy="1324239"/>
          </a:xfrm>
        </p:spPr>
        <p:txBody>
          <a:bodyPr anchor="t"/>
          <a:lstStyle>
            <a:lvl1pPr algn="l">
              <a:defRPr sz="4000" b="1" cap="all"/>
            </a:lvl1pPr>
          </a:lstStyle>
          <a:p>
            <a:r>
              <a:t>Click to edit Master title style</a:t>
            </a:r>
          </a:p>
        </p:txBody>
      </p:sp>
      <p:sp>
        <p:nvSpPr>
          <p:cNvPr id="3" name="Text Placeholder 2"/>
          <p:cNvSpPr>
            <a:spLocks noGrp="1"/>
          </p:cNvSpPr>
          <p:nvPr>
            <p:ph type="body" idx="1"/>
          </p:nvPr>
        </p:nvSpPr>
        <p:spPr>
          <a:xfrm>
            <a:off x="770467" y="2825971"/>
            <a:ext cx="8290560" cy="145851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t>Click to edit Master text styles</a:t>
            </a:r>
          </a:p>
        </p:txBody>
      </p:sp>
      <p:sp>
        <p:nvSpPr>
          <p:cNvPr id="4" name="Date Placeholder 3"/>
          <p:cNvSpPr>
            <a:spLocks noGrp="1"/>
          </p:cNvSpPr>
          <p:nvPr>
            <p:ph type="dt" sz="half" idx="10"/>
          </p:nvPr>
        </p:nvSpPr>
        <p:spPr/>
        <p:txBody>
          <a:bodyPr/>
          <a:lstStyle/>
          <a:p>
            <a:fld id="{99A38F12-06BF-472D-95F1-992773FBDEC8}" type="datetimeFigureOut">
              <a:t>11/7/23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EBED098-752A-41AA-8E49-92F26D002647}"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Content Placeholder 2"/>
          <p:cNvSpPr>
            <a:spLocks noGrp="1"/>
          </p:cNvSpPr>
          <p:nvPr>
            <p:ph sz="half" idx="1"/>
          </p:nvPr>
        </p:nvSpPr>
        <p:spPr>
          <a:xfrm>
            <a:off x="487680" y="1555750"/>
            <a:ext cx="4307840" cy="44002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t>Click to edit Master text styles</a:t>
            </a:r>
          </a:p>
          <a:p>
            <a:pPr lvl="1"/>
            <a:r>
              <a:t>Second level</a:t>
            </a:r>
          </a:p>
          <a:p>
            <a:pPr lvl="2"/>
            <a:r>
              <a:t>Third level</a:t>
            </a:r>
          </a:p>
          <a:p>
            <a:pPr lvl="3"/>
            <a:r>
              <a:t>Fourth level</a:t>
            </a:r>
          </a:p>
          <a:p>
            <a:pPr lvl="4"/>
            <a:r>
              <a:t>Fifth level</a:t>
            </a:r>
          </a:p>
        </p:txBody>
      </p:sp>
      <p:sp>
        <p:nvSpPr>
          <p:cNvPr id="4" name="Content Placeholder 3"/>
          <p:cNvSpPr>
            <a:spLocks noGrp="1"/>
          </p:cNvSpPr>
          <p:nvPr>
            <p:ph sz="half" idx="2"/>
          </p:nvPr>
        </p:nvSpPr>
        <p:spPr>
          <a:xfrm>
            <a:off x="4958080" y="1555750"/>
            <a:ext cx="4307840" cy="44002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t>Click to edit Master text styles</a:t>
            </a:r>
          </a:p>
          <a:p>
            <a:pPr lvl="1"/>
            <a:r>
              <a:t>Second level</a:t>
            </a:r>
          </a:p>
          <a:p>
            <a:pPr lvl="2"/>
            <a:r>
              <a:t>Third level</a:t>
            </a:r>
          </a:p>
          <a:p>
            <a:pPr lvl="3"/>
            <a:r>
              <a:t>Fourth level</a:t>
            </a:r>
          </a:p>
          <a:p>
            <a:pPr lvl="4"/>
            <a:r>
              <a:t>Fifth level</a:t>
            </a:r>
          </a:p>
        </p:txBody>
      </p:sp>
      <p:sp>
        <p:nvSpPr>
          <p:cNvPr id="5" name="Date Placeholder 4"/>
          <p:cNvSpPr>
            <a:spLocks noGrp="1"/>
          </p:cNvSpPr>
          <p:nvPr>
            <p:ph type="dt" sz="half" idx="10"/>
          </p:nvPr>
        </p:nvSpPr>
        <p:spPr/>
        <p:txBody>
          <a:bodyPr/>
          <a:lstStyle/>
          <a:p>
            <a:fld id="{99A38F12-06BF-472D-95F1-992773FBDEC8}" type="datetimeFigureOut">
              <a:t>11/7/23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EBED098-752A-41AA-8E49-92F26D002647}"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t>Click to edit Master title style</a:t>
            </a:r>
          </a:p>
        </p:txBody>
      </p:sp>
      <p:sp>
        <p:nvSpPr>
          <p:cNvPr id="3" name="Text Placeholder 2"/>
          <p:cNvSpPr>
            <a:spLocks noGrp="1"/>
          </p:cNvSpPr>
          <p:nvPr>
            <p:ph type="body" idx="1"/>
          </p:nvPr>
        </p:nvSpPr>
        <p:spPr>
          <a:xfrm>
            <a:off x="487680" y="1492471"/>
            <a:ext cx="4309534" cy="62199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edit Master text styles</a:t>
            </a:r>
          </a:p>
        </p:txBody>
      </p:sp>
      <p:sp>
        <p:nvSpPr>
          <p:cNvPr id="4" name="Content Placeholder 3"/>
          <p:cNvSpPr>
            <a:spLocks noGrp="1"/>
          </p:cNvSpPr>
          <p:nvPr>
            <p:ph sz="half" idx="2"/>
          </p:nvPr>
        </p:nvSpPr>
        <p:spPr>
          <a:xfrm>
            <a:off x="487680" y="2114461"/>
            <a:ext cx="4309534" cy="384153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5" name="Text Placeholder 4"/>
          <p:cNvSpPr>
            <a:spLocks noGrp="1"/>
          </p:cNvSpPr>
          <p:nvPr>
            <p:ph type="body" sz="quarter" idx="3"/>
          </p:nvPr>
        </p:nvSpPr>
        <p:spPr>
          <a:xfrm>
            <a:off x="4954693" y="1492471"/>
            <a:ext cx="4311227" cy="62199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edit Master text styles</a:t>
            </a:r>
          </a:p>
        </p:txBody>
      </p:sp>
      <p:sp>
        <p:nvSpPr>
          <p:cNvPr id="6" name="Content Placeholder 5"/>
          <p:cNvSpPr>
            <a:spLocks noGrp="1"/>
          </p:cNvSpPr>
          <p:nvPr>
            <p:ph sz="quarter" idx="4"/>
          </p:nvPr>
        </p:nvSpPr>
        <p:spPr>
          <a:xfrm>
            <a:off x="4954693" y="2114461"/>
            <a:ext cx="4311227" cy="384153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7" name="Date Placeholder 6"/>
          <p:cNvSpPr>
            <a:spLocks noGrp="1"/>
          </p:cNvSpPr>
          <p:nvPr>
            <p:ph type="dt" sz="half" idx="10"/>
          </p:nvPr>
        </p:nvSpPr>
        <p:spPr/>
        <p:txBody>
          <a:bodyPr/>
          <a:lstStyle/>
          <a:p>
            <a:fld id="{99A38F12-06BF-472D-95F1-992773FBDEC8}" type="datetimeFigureOut">
              <a:t>11/7/23</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8EBED098-752A-41AA-8E49-92F26D002647}"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Date Placeholder 2"/>
          <p:cNvSpPr>
            <a:spLocks noGrp="1"/>
          </p:cNvSpPr>
          <p:nvPr>
            <p:ph type="dt" sz="half" idx="10"/>
          </p:nvPr>
        </p:nvSpPr>
        <p:spPr/>
        <p:txBody>
          <a:bodyPr/>
          <a:lstStyle/>
          <a:p>
            <a:fld id="{99A38F12-06BF-472D-95F1-992773FBDEC8}" type="datetimeFigureOut">
              <a:t>11/7/23</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8EBED098-752A-41AA-8E49-92F26D002647}" type="slidenum">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A38F12-06BF-472D-95F1-992773FBDEC8}" type="datetimeFigureOut">
              <a:t>11/7/23</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8EBED098-752A-41AA-8E49-92F26D002647}" type="slidenum">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680" y="265465"/>
            <a:ext cx="3208867" cy="1129770"/>
          </a:xfrm>
        </p:spPr>
        <p:txBody>
          <a:bodyPr anchor="b"/>
          <a:lstStyle>
            <a:lvl1pPr algn="l">
              <a:defRPr sz="2000" b="1"/>
            </a:lvl1pPr>
          </a:lstStyle>
          <a:p>
            <a:r>
              <a:t>Click to edit Master title style</a:t>
            </a:r>
          </a:p>
        </p:txBody>
      </p:sp>
      <p:sp>
        <p:nvSpPr>
          <p:cNvPr id="3" name="Content Placeholder 2"/>
          <p:cNvSpPr>
            <a:spLocks noGrp="1"/>
          </p:cNvSpPr>
          <p:nvPr>
            <p:ph idx="1"/>
          </p:nvPr>
        </p:nvSpPr>
        <p:spPr>
          <a:xfrm>
            <a:off x="3813386" y="265465"/>
            <a:ext cx="5452533" cy="569052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t>Click to edit Master text styles</a:t>
            </a:r>
          </a:p>
          <a:p>
            <a:pPr lvl="1"/>
            <a:r>
              <a:t>Second level</a:t>
            </a:r>
          </a:p>
          <a:p>
            <a:pPr lvl="2"/>
            <a:r>
              <a:t>Third level</a:t>
            </a:r>
          </a:p>
          <a:p>
            <a:pPr lvl="3"/>
            <a:r>
              <a:t>Fourth level</a:t>
            </a:r>
          </a:p>
          <a:p>
            <a:pPr lvl="4"/>
            <a:r>
              <a:t>Fifth level</a:t>
            </a:r>
          </a:p>
        </p:txBody>
      </p:sp>
      <p:sp>
        <p:nvSpPr>
          <p:cNvPr id="4" name="Text Placeholder 3"/>
          <p:cNvSpPr>
            <a:spLocks noGrp="1"/>
          </p:cNvSpPr>
          <p:nvPr>
            <p:ph type="body" sz="half" idx="2"/>
          </p:nvPr>
        </p:nvSpPr>
        <p:spPr>
          <a:xfrm>
            <a:off x="487680" y="1395236"/>
            <a:ext cx="3208867" cy="456075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t>Click to edit Master text styles</a:t>
            </a:r>
          </a:p>
        </p:txBody>
      </p:sp>
      <p:sp>
        <p:nvSpPr>
          <p:cNvPr id="5" name="Date Placeholder 4"/>
          <p:cNvSpPr>
            <a:spLocks noGrp="1"/>
          </p:cNvSpPr>
          <p:nvPr>
            <p:ph type="dt" sz="half" idx="10"/>
          </p:nvPr>
        </p:nvSpPr>
        <p:spPr/>
        <p:txBody>
          <a:bodyPr/>
          <a:lstStyle/>
          <a:p>
            <a:fld id="{99A38F12-06BF-472D-95F1-992773FBDEC8}" type="datetimeFigureOut">
              <a:t>11/7/23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EBED098-752A-41AA-8E49-92F26D002647}" type="slidenum">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1774" y="4667250"/>
            <a:ext cx="5852160" cy="550995"/>
          </a:xfrm>
        </p:spPr>
        <p:txBody>
          <a:bodyPr anchor="b"/>
          <a:lstStyle>
            <a:lvl1pPr algn="l">
              <a:defRPr sz="2000" b="1"/>
            </a:lvl1pPr>
          </a:lstStyle>
          <a:p>
            <a:r>
              <a:t>Click to edit Master title style</a:t>
            </a:r>
          </a:p>
        </p:txBody>
      </p:sp>
      <p:sp>
        <p:nvSpPr>
          <p:cNvPr id="3" name="Picture Placeholder 2"/>
          <p:cNvSpPr>
            <a:spLocks noGrp="1"/>
          </p:cNvSpPr>
          <p:nvPr>
            <p:ph type="pic" idx="1"/>
          </p:nvPr>
        </p:nvSpPr>
        <p:spPr>
          <a:xfrm>
            <a:off x="1911774" y="595753"/>
            <a:ext cx="5852160" cy="4000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 Placeholder 3"/>
          <p:cNvSpPr>
            <a:spLocks noGrp="1"/>
          </p:cNvSpPr>
          <p:nvPr>
            <p:ph type="body" sz="half" idx="2"/>
          </p:nvPr>
        </p:nvSpPr>
        <p:spPr>
          <a:xfrm>
            <a:off x="1911774" y="5218245"/>
            <a:ext cx="5852160" cy="78250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t>Click to edit Master text styles</a:t>
            </a:r>
          </a:p>
        </p:txBody>
      </p:sp>
      <p:sp>
        <p:nvSpPr>
          <p:cNvPr id="5" name="Date Placeholder 4"/>
          <p:cNvSpPr>
            <a:spLocks noGrp="1"/>
          </p:cNvSpPr>
          <p:nvPr>
            <p:ph type="dt" sz="half" idx="10"/>
          </p:nvPr>
        </p:nvSpPr>
        <p:spPr/>
        <p:txBody>
          <a:bodyPr/>
          <a:lstStyle/>
          <a:p>
            <a:fld id="{99A38F12-06BF-472D-95F1-992773FBDEC8}" type="datetimeFigureOut">
              <a:t>11/7/23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EBED098-752A-41AA-8E49-92F26D002647}"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7680" y="267009"/>
            <a:ext cx="8778240" cy="1111250"/>
          </a:xfrm>
          <a:prstGeom prst="rect">
            <a:avLst/>
          </a:prstGeom>
        </p:spPr>
        <p:txBody>
          <a:bodyPr vert="horz" lIns="91440" tIns="45720" rIns="91440" bIns="45720" rtlCol="0" anchor="ctr">
            <a:normAutofit/>
          </a:bodyPr>
          <a:lstStyle/>
          <a:p>
            <a:r>
              <a:t>Click to edit Master title style</a:t>
            </a:r>
          </a:p>
        </p:txBody>
      </p:sp>
      <p:sp>
        <p:nvSpPr>
          <p:cNvPr id="3" name="Text Placeholder 2"/>
          <p:cNvSpPr>
            <a:spLocks noGrp="1"/>
          </p:cNvSpPr>
          <p:nvPr>
            <p:ph type="body" idx="1"/>
          </p:nvPr>
        </p:nvSpPr>
        <p:spPr>
          <a:xfrm>
            <a:off x="487680" y="1555750"/>
            <a:ext cx="8778240" cy="4400241"/>
          </a:xfrm>
          <a:prstGeom prst="rect">
            <a:avLst/>
          </a:prstGeom>
        </p:spPr>
        <p:txBody>
          <a:bodyPr vert="horz" lIns="91440" tIns="45720" rIns="91440" bIns="45720" rtlCol="0">
            <a:normAutofit/>
          </a:bodyPr>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2"/>
          </p:nvPr>
        </p:nvSpPr>
        <p:spPr>
          <a:xfrm>
            <a:off x="487680" y="6179784"/>
            <a:ext cx="2275840" cy="354982"/>
          </a:xfrm>
          <a:prstGeom prst="rect">
            <a:avLst/>
          </a:prstGeom>
        </p:spPr>
        <p:txBody>
          <a:bodyPr vert="horz" lIns="91440" tIns="45720" rIns="91440" bIns="45720" rtlCol="0" anchor="ctr"/>
          <a:lstStyle>
            <a:lvl1pPr algn="l">
              <a:defRPr sz="1200">
                <a:solidFill>
                  <a:schemeClr val="tx1">
                    <a:tint val="75000"/>
                  </a:schemeClr>
                </a:solidFill>
              </a:defRPr>
            </a:lvl1pPr>
          </a:lstStyle>
          <a:p>
            <a:fld id="{99A38F12-06BF-472D-95F1-992773FBDEC8}" type="datetimeFigureOut">
              <a:t>11/7/23</a:t>
            </a:fld>
            <a:endParaRPr/>
          </a:p>
        </p:txBody>
      </p:sp>
      <p:sp>
        <p:nvSpPr>
          <p:cNvPr id="5" name="Footer Placeholder 4"/>
          <p:cNvSpPr>
            <a:spLocks noGrp="1"/>
          </p:cNvSpPr>
          <p:nvPr>
            <p:ph type="ftr" sz="quarter" idx="3"/>
          </p:nvPr>
        </p:nvSpPr>
        <p:spPr>
          <a:xfrm>
            <a:off x="3332480" y="6179784"/>
            <a:ext cx="3088640" cy="35498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6990080" y="6179784"/>
            <a:ext cx="2275840" cy="354982"/>
          </a:xfrm>
          <a:prstGeom prst="rect">
            <a:avLst/>
          </a:prstGeom>
        </p:spPr>
        <p:txBody>
          <a:bodyPr vert="horz" lIns="91440" tIns="45720" rIns="91440" bIns="45720" rtlCol="0" anchor="ctr"/>
          <a:lstStyle>
            <a:lvl1pPr algn="r">
              <a:defRPr sz="1200">
                <a:solidFill>
                  <a:schemeClr val="tx1">
                    <a:tint val="75000"/>
                  </a:schemeClr>
                </a:solidFill>
              </a:defRPr>
            </a:lvl1pPr>
          </a:lstStyle>
          <a:p>
            <a:fld id="{8EBED098-752A-41AA-8E49-92F26D002647}"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bin"/><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8.emf"/><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0.emf"/></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27.png"/><Relationship Id="rId4" Type="http://schemas.openxmlformats.org/officeDocument/2006/relationships/image" Target="../media/image26.emf"/></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28.emf"/></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32.emf"/><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36.emf"/><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39.emf"/><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42.emf"/><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45.emf"/><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47.emf"/><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49.emf"/><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51.emf"/></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53.emf"/><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56.emf"/><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58.emf"/></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0.emf"/></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emf"/><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65.emf"/><Relationship Id="rId11" Type="http://schemas.openxmlformats.org/officeDocument/2006/relationships/image" Target="../media/image70.emf"/><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emf"/><Relationship Id="rId9" Type="http://schemas.openxmlformats.org/officeDocument/2006/relationships/image" Target="../media/image68.emf"/></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8.emf"/><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name="Cover Page">
    <p:spTree>
      <p:nvGrpSpPr>
        <p:cNvPr id="1" name=""/>
        <p:cNvGrpSpPr/>
        <p:nvPr/>
      </p:nvGrpSpPr>
      <p:grpSpPr>
        <a:xfrm>
          <a:off x="0" y="0"/>
          <a:ext cx="0" cy="0"/>
          <a:chOff x="0" y="0"/>
          <a:chExt cx="0" cy="0"/>
        </a:xfrm>
      </p:grpSpPr>
      <p:pic>
        <p:nvPicPr>
          <p:cNvPr id="2" name="Picture7" descr="dfec1078-e510-47e2-8ba3-b314816de023 Picture7"/>
          <p:cNvPicPr>
            <a:picLocks noChangeAspect="1"/>
          </p:cNvPicPr>
          <p:nvPr/>
        </p:nvPicPr>
        <p:blipFill>
          <a:blip r:embed="rId2" cstate="print"/>
          <a:stretch>
            <a:fillRect/>
          </a:stretch>
        </p:blipFill>
        <p:spPr>
          <a:xfrm>
            <a:off x="0" y="0"/>
            <a:ext cx="9753600" cy="6667500"/>
          </a:xfrm>
          <a:prstGeom prst="rect">
            <a:avLst/>
          </a:prstGeom>
        </p:spPr>
      </p:pic>
      <p:pic>
        <p:nvPicPr>
          <p:cNvPr id="3" name="Slide Cover BG" descr="54e2be62-1d58-40db-88e2-06f25523004b Slide Cover BG"/>
          <p:cNvPicPr>
            <a:picLocks noChangeAspect="1"/>
          </p:cNvPicPr>
          <p:nvPr/>
        </p:nvPicPr>
        <p:blipFill>
          <a:blip r:embed="rId3" cstate="print"/>
          <a:stretch>
            <a:fillRect/>
          </a:stretch>
        </p:blipFill>
        <p:spPr>
          <a:xfrm>
            <a:off x="95250" y="7762876"/>
            <a:ext cx="9751624" cy="5481006"/>
          </a:xfrm>
          <a:prstGeom prst="rect">
            <a:avLst/>
          </a:prstGeom>
        </p:spPr>
      </p:pic>
      <p:sp>
        <p:nvSpPr>
          <p:cNvPr id="4" name="Shape" descr="9c52058b-f8d9-41c3-8c2c-d04b8f67f233 Shape"/>
          <p:cNvSpPr/>
          <p:nvPr/>
        </p:nvSpPr>
        <p:spPr>
          <a:xfrm>
            <a:off x="3638779" y="-9285"/>
            <a:ext cx="2474065" cy="575657"/>
          </a:xfrm>
          <a:prstGeom prst="rect">
            <a:avLst/>
          </a:prstGeom>
          <a:solidFill>
            <a:srgbClr val="ED7D31"/>
          </a:solidFill>
          <a:ln w="19050">
            <a:solidFill>
              <a:srgbClr val="FFFFFF">
                <a:alpha val="0"/>
              </a:srgbClr>
            </a:solidFill>
            <a:prstDash val="solid"/>
          </a:ln>
        </p:spPr>
        <p:txBody>
          <a:bodyPr/>
          <a:lstStyle/>
          <a:p>
            <a:endParaRPr lang="en-PH"/>
          </a:p>
        </p:txBody>
      </p:sp>
      <p:sp>
        <p:nvSpPr>
          <p:cNvPr id="5" name="Shape" descr="f5572a5f-adbd-4940-bfd5-8efda28ccdcf Shape"/>
          <p:cNvSpPr/>
          <p:nvPr/>
        </p:nvSpPr>
        <p:spPr>
          <a:xfrm>
            <a:off x="0" y="2423329"/>
            <a:ext cx="9751623" cy="1810533"/>
          </a:xfrm>
          <a:prstGeom prst="rect">
            <a:avLst/>
          </a:prstGeom>
          <a:solidFill>
            <a:srgbClr val="0B2943"/>
          </a:solidFill>
          <a:ln w="19050">
            <a:solidFill>
              <a:srgbClr val="FFFFFF">
                <a:alpha val="0"/>
              </a:srgbClr>
            </a:solidFill>
            <a:prstDash val="solid"/>
          </a:ln>
        </p:spPr>
        <p:txBody>
          <a:bodyPr/>
          <a:lstStyle/>
          <a:p>
            <a:endParaRPr lang="en-PH"/>
          </a:p>
        </p:txBody>
      </p:sp>
      <p:pic>
        <p:nvPicPr>
          <p:cNvPr id="6" name="Cygnal-Logo-RGB-Vertical_Rev_White" descr="0dbb1c53-71d2-45a5-87ee-871a7f20be5d Cygnal-Logo-RGB-Vertical_Rev_White"/>
          <p:cNvPicPr>
            <a:picLocks noChangeAspect="1"/>
          </p:cNvPicPr>
          <p:nvPr/>
        </p:nvPicPr>
        <p:blipFill>
          <a:blip r:embed="rId4" cstate="print"/>
          <a:stretch>
            <a:fillRect/>
          </a:stretch>
        </p:blipFill>
        <p:spPr>
          <a:xfrm>
            <a:off x="823913" y="2814638"/>
            <a:ext cx="1685925" cy="1038225"/>
          </a:xfrm>
          <a:prstGeom prst="rect">
            <a:avLst/>
          </a:prstGeom>
        </p:spPr>
      </p:pic>
      <p:sp>
        <p:nvSpPr>
          <p:cNvPr id="7" name="Shape" descr="adf8d14d-aa61-47bf-9be2-d8de8e7223b8 Shape"/>
          <p:cNvSpPr/>
          <p:nvPr/>
        </p:nvSpPr>
        <p:spPr>
          <a:xfrm>
            <a:off x="3143250" y="2562225"/>
            <a:ext cx="7613" cy="1541275"/>
          </a:xfrm>
          <a:prstGeom prst="straightConnector1">
            <a:avLst/>
          </a:prstGeom>
          <a:solidFill>
            <a:srgbClr val="FFFFFF"/>
          </a:solidFill>
          <a:ln w="28575">
            <a:solidFill>
              <a:srgbClr val="FFFFFF"/>
            </a:solidFill>
            <a:prstDash val="solid"/>
          </a:ln>
        </p:spPr>
        <p:txBody>
          <a:bodyPr/>
          <a:lstStyle/>
          <a:p>
            <a:endParaRPr lang="en-PH"/>
          </a:p>
        </p:txBody>
      </p:sp>
      <p:sp>
        <p:nvSpPr>
          <p:cNvPr id="8" name="November 2, 2023" descr="37bd410a-53b1-435e-8a07-4b9232b332ed November 2, 2023"/>
          <p:cNvSpPr/>
          <p:nvPr/>
        </p:nvSpPr>
        <p:spPr>
          <a:xfrm>
            <a:off x="3686175" y="95250"/>
            <a:ext cx="2381250" cy="306815"/>
          </a:xfrm>
          <a:prstGeom prst="rect">
            <a:avLst/>
          </a:prstGeom>
          <a:noFill/>
        </p:spPr>
        <p:txBody>
          <a:bodyPr lIns="0" tIns="15240" rIns="0" bIns="0" anchor="t">
            <a:spAutoFit/>
          </a:bodyPr>
          <a:lstStyle/>
          <a:p>
            <a:pPr marL="0" lvl="0" indent="0" algn="ctr">
              <a:lnSpc>
                <a:spcPct val="114583"/>
              </a:lnSpc>
              <a:buNone/>
            </a:pPr>
            <a:r>
              <a:rPr sz="1800" b="0" i="0" u="none" strike="noStrike">
                <a:solidFill>
                  <a:srgbClr val="FFFFFF"/>
                </a:solidFill>
                <a:latin typeface="Arial"/>
              </a:rPr>
              <a:t>November </a:t>
            </a:r>
            <a:r>
              <a:rPr lang="en-US" sz="1800" b="0" i="0" u="none" strike="noStrike">
                <a:solidFill>
                  <a:srgbClr val="FFFFFF"/>
                </a:solidFill>
                <a:latin typeface="Arial"/>
              </a:rPr>
              <a:t>7</a:t>
            </a:r>
            <a:r>
              <a:rPr sz="1800" b="0" i="0" u="none" strike="noStrike">
                <a:solidFill>
                  <a:srgbClr val="FFFFFF"/>
                </a:solidFill>
                <a:latin typeface="Arial"/>
              </a:rPr>
              <a:t>, 2023</a:t>
            </a:r>
          </a:p>
        </p:txBody>
      </p:sp>
      <p:sp>
        <p:nvSpPr>
          <p:cNvPr id="9" name="Survey of Likely ..." descr="fd8605ef-4880-4cf4-aba8-ee43527b5f5f Survey of Likely ..."/>
          <p:cNvSpPr/>
          <p:nvPr/>
        </p:nvSpPr>
        <p:spPr>
          <a:xfrm>
            <a:off x="3190875" y="2819400"/>
            <a:ext cx="6334125" cy="809625"/>
          </a:xfrm>
          <a:prstGeom prst="rect">
            <a:avLst/>
          </a:prstGeom>
          <a:noFill/>
        </p:spPr>
        <p:txBody>
          <a:bodyPr lIns="0" tIns="15240" rIns="0" bIns="0" anchor="t">
            <a:spAutoFit/>
          </a:bodyPr>
          <a:lstStyle/>
          <a:p>
            <a:pPr marL="0" lvl="0" indent="0" algn="ctr">
              <a:lnSpc>
                <a:spcPct val="114583"/>
              </a:lnSpc>
              <a:buNone/>
            </a:pPr>
            <a:r>
              <a:rPr sz="2400" b="0" i="0" u="none" strike="noStrike">
                <a:solidFill>
                  <a:srgbClr val="FFFFFF"/>
                </a:solidFill>
                <a:latin typeface="Arial"/>
              </a:rPr>
              <a:t>Survey of Likely General Election Voters</a:t>
            </a:r>
          </a:p>
          <a:p>
            <a:pPr marL="0" lvl="0" indent="0" algn="ctr">
              <a:lnSpc>
                <a:spcPct val="114583"/>
              </a:lnSpc>
              <a:buNone/>
            </a:pPr>
            <a:r>
              <a:rPr sz="2400" b="1" i="0" u="none" strike="noStrike">
                <a:solidFill>
                  <a:srgbClr val="FFFFFF"/>
                </a:solidFill>
                <a:latin typeface="Arial"/>
              </a:rPr>
              <a:t>National</a:t>
            </a:r>
          </a:p>
        </p:txBody>
      </p:sp>
      <p:sp>
        <p:nvSpPr>
          <p:cNvPr id="10" name="October 30 – Nove..." descr="2d6b617c-d3f7-4929-bbc2-823aa7cb65a8 October 30 – Nove..."/>
          <p:cNvSpPr/>
          <p:nvPr/>
        </p:nvSpPr>
        <p:spPr>
          <a:xfrm>
            <a:off x="3190875" y="3667125"/>
            <a:ext cx="6334125" cy="200025"/>
          </a:xfrm>
          <a:prstGeom prst="rect">
            <a:avLst/>
          </a:prstGeom>
          <a:noFill/>
        </p:spPr>
        <p:txBody>
          <a:bodyPr lIns="0" tIns="15240" rIns="0" bIns="0" anchor="t">
            <a:spAutoFit/>
          </a:bodyPr>
          <a:lstStyle/>
          <a:p>
            <a:pPr marL="0" lvl="0" indent="0" algn="ctr">
              <a:lnSpc>
                <a:spcPct val="114583"/>
              </a:lnSpc>
              <a:buNone/>
            </a:pPr>
            <a:r>
              <a:rPr sz="1100" b="0" i="0" u="none" strike="noStrike">
                <a:solidFill>
                  <a:srgbClr val="FFFFFF"/>
                </a:solidFill>
                <a:latin typeface="Arial"/>
              </a:rPr>
              <a:t>October 30 – November 1, 2023 | n=2000 | ±2.16%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Generic Ballot Movement">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endParaRPr lang="en-PH"/>
          </a:p>
        </p:txBody>
      </p:sp>
      <p:pic>
        <p:nvPicPr>
          <p:cNvPr id="3" name="Cygnal-Logo-RGB-Horizontal_Full MH" descr="53f29a3e-c84e-4dc8-87d6-213843b1ccab Cygnal-Logo-RGB-Horizontal_Full MH"/>
          <p:cNvPicPr>
            <a:picLocks noChangeAspect="1"/>
          </p:cNvPicPr>
          <p:nvPr/>
        </p:nvPicPr>
        <p:blipFill>
          <a:blip r:embed="rId2" cstate="print"/>
          <a:stretch>
            <a:fillRect/>
          </a:stretch>
        </p:blipFill>
        <p:spPr>
          <a:xfrm>
            <a:off x="8143875" y="6143625"/>
            <a:ext cx="1355026" cy="319725"/>
          </a:xfrm>
          <a:prstGeom prst="rect">
            <a:avLst/>
          </a:prstGeom>
        </p:spPr>
      </p:pic>
      <p:sp>
        <p:nvSpPr>
          <p:cNvPr id="4" name="Generic Ballot Mo..." descr="fee650f4-8484-4494-bdfe-cbeafbe14fd2 Generic Ballot Mo..."/>
          <p:cNvSpPr/>
          <p:nvPr/>
        </p:nvSpPr>
        <p:spPr>
          <a:xfrm>
            <a:off x="521018" y="266700"/>
            <a:ext cx="8705850" cy="428625"/>
          </a:xfrm>
          <a:prstGeom prst="rect">
            <a:avLst/>
          </a:prstGeom>
          <a:noFill/>
        </p:spPr>
        <p:txBody>
          <a:bodyPr lIns="0" tIns="15240" rIns="0" bIns="0" anchor="t">
            <a:spAutoFit/>
          </a:bodyPr>
          <a:lstStyle/>
          <a:p>
            <a:pPr marL="0" lvl="0" indent="0" algn="l">
              <a:lnSpc>
                <a:spcPct val="114583"/>
              </a:lnSpc>
              <a:buNone/>
            </a:pPr>
            <a:r>
              <a:rPr sz="2400" b="1" i="0" u="none" strike="noStrike">
                <a:solidFill>
                  <a:srgbClr val="6FBC4D"/>
                </a:solidFill>
                <a:latin typeface="Arial"/>
              </a:rPr>
              <a:t>Generic Ballot Movement</a:t>
            </a:r>
          </a:p>
        </p:txBody>
      </p:sp>
      <p:pic>
        <p:nvPicPr>
          <p:cNvPr id="5" name="chart.15" descr="2d96c924-4727-4f75-ac68-fe78eb31c9ab chart.15"/>
          <p:cNvPicPr>
            <a:picLocks noChangeAspect="1"/>
          </p:cNvPicPr>
          <p:nvPr/>
        </p:nvPicPr>
        <p:blipFill>
          <a:blip r:embed="rId3" cstate="print"/>
          <a:stretch>
            <a:fillRect/>
          </a:stretch>
        </p:blipFill>
        <p:spPr>
          <a:xfrm>
            <a:off x="428625" y="1714500"/>
            <a:ext cx="2190750" cy="4286250"/>
          </a:xfrm>
          <a:prstGeom prst="rect">
            <a:avLst/>
          </a:prstGeom>
        </p:spPr>
      </p:pic>
      <p:pic>
        <p:nvPicPr>
          <p:cNvPr id="6" name="chart.16" descr="c74d55e9-7a22-4c2f-aee2-4c0d2f03d5c4 chart.16"/>
          <p:cNvPicPr>
            <a:picLocks noChangeAspect="1"/>
          </p:cNvPicPr>
          <p:nvPr/>
        </p:nvPicPr>
        <p:blipFill>
          <a:blip r:embed="rId4" cstate="print"/>
          <a:stretch>
            <a:fillRect/>
          </a:stretch>
        </p:blipFill>
        <p:spPr>
          <a:xfrm>
            <a:off x="2724150" y="1714500"/>
            <a:ext cx="2190750" cy="4286250"/>
          </a:xfrm>
          <a:prstGeom prst="rect">
            <a:avLst/>
          </a:prstGeom>
        </p:spPr>
      </p:pic>
      <p:pic>
        <p:nvPicPr>
          <p:cNvPr id="7" name="chart.17" descr="d2eb3d35-adec-4809-a083-049f7e03f9a8 chart.17"/>
          <p:cNvPicPr>
            <a:picLocks noChangeAspect="1"/>
          </p:cNvPicPr>
          <p:nvPr/>
        </p:nvPicPr>
        <p:blipFill>
          <a:blip r:embed="rId5" cstate="print"/>
          <a:stretch>
            <a:fillRect/>
          </a:stretch>
        </p:blipFill>
        <p:spPr>
          <a:xfrm>
            <a:off x="5019675" y="1714500"/>
            <a:ext cx="2190750" cy="4286250"/>
          </a:xfrm>
          <a:prstGeom prst="rect">
            <a:avLst/>
          </a:prstGeom>
        </p:spPr>
      </p:pic>
      <p:pic>
        <p:nvPicPr>
          <p:cNvPr id="8" name="chart.35" descr="5191abed-f47d-4528-b5fc-9da9ebfc5ce9 chart.35"/>
          <p:cNvPicPr>
            <a:picLocks noChangeAspect="1"/>
          </p:cNvPicPr>
          <p:nvPr/>
        </p:nvPicPr>
        <p:blipFill>
          <a:blip r:embed="rId6" cstate="print"/>
          <a:stretch>
            <a:fillRect/>
          </a:stretch>
        </p:blipFill>
        <p:spPr>
          <a:xfrm>
            <a:off x="7315200" y="1714500"/>
            <a:ext cx="2190750" cy="4286250"/>
          </a:xfrm>
          <a:prstGeom prst="rect">
            <a:avLst/>
          </a:prstGeom>
        </p:spPr>
      </p:pic>
      <p:sp>
        <p:nvSpPr>
          <p:cNvPr id="9" name="Shape" descr="d5ed7b84-01fd-4581-9832-e8bb48bdbbce Shape"/>
          <p:cNvSpPr/>
          <p:nvPr/>
        </p:nvSpPr>
        <p:spPr>
          <a:xfrm>
            <a:off x="2667000" y="1619250"/>
            <a:ext cx="9525" cy="4171950"/>
          </a:xfrm>
          <a:prstGeom prst="straightConnector1">
            <a:avLst/>
          </a:prstGeom>
          <a:solidFill>
            <a:srgbClr val="C0C0C0"/>
          </a:solidFill>
          <a:ln w="9525">
            <a:solidFill>
              <a:srgbClr val="C0C0C0"/>
            </a:solidFill>
            <a:prstDash val="solid"/>
          </a:ln>
        </p:spPr>
        <p:txBody>
          <a:bodyPr/>
          <a:lstStyle/>
          <a:p>
            <a:endParaRPr lang="en-PH"/>
          </a:p>
        </p:txBody>
      </p:sp>
      <p:sp>
        <p:nvSpPr>
          <p:cNvPr id="10" name="Shape" descr="b72ea9ee-19ea-4131-937f-0bf14052496b Shape"/>
          <p:cNvSpPr/>
          <p:nvPr/>
        </p:nvSpPr>
        <p:spPr>
          <a:xfrm>
            <a:off x="4962525" y="1619250"/>
            <a:ext cx="9525" cy="4171950"/>
          </a:xfrm>
          <a:prstGeom prst="straightConnector1">
            <a:avLst/>
          </a:prstGeom>
          <a:solidFill>
            <a:srgbClr val="C0C0C0"/>
          </a:solidFill>
          <a:ln w="9525">
            <a:solidFill>
              <a:srgbClr val="C0C0C0"/>
            </a:solidFill>
            <a:prstDash val="solid"/>
          </a:ln>
        </p:spPr>
        <p:txBody>
          <a:bodyPr/>
          <a:lstStyle/>
          <a:p>
            <a:endParaRPr lang="en-PH"/>
          </a:p>
        </p:txBody>
      </p:sp>
      <p:sp>
        <p:nvSpPr>
          <p:cNvPr id="11" name="Shape" descr="237589c8-bca1-4952-ad0a-6dd89b7671bb Shape"/>
          <p:cNvSpPr/>
          <p:nvPr/>
        </p:nvSpPr>
        <p:spPr>
          <a:xfrm>
            <a:off x="7258050" y="1619250"/>
            <a:ext cx="9525" cy="4171950"/>
          </a:xfrm>
          <a:prstGeom prst="straightConnector1">
            <a:avLst/>
          </a:prstGeom>
          <a:solidFill>
            <a:srgbClr val="C0C0C0"/>
          </a:solidFill>
          <a:ln w="9525">
            <a:solidFill>
              <a:srgbClr val="C0C0C0"/>
            </a:solidFill>
            <a:prstDash val="solid"/>
          </a:ln>
        </p:spPr>
        <p:txBody>
          <a:bodyPr/>
          <a:lstStyle/>
          <a:p>
            <a:endParaRPr lang="en-PH"/>
          </a:p>
        </p:txBody>
      </p:sp>
      <p:sp>
        <p:nvSpPr>
          <p:cNvPr id="12" name="Overall (%Rep-%Dem)" descr="d67ecb3e-5afe-4ae6-bf90-880a4d96d79e Overall (%Rep-%Dem)"/>
          <p:cNvSpPr/>
          <p:nvPr/>
        </p:nvSpPr>
        <p:spPr>
          <a:xfrm>
            <a:off x="600075" y="1238250"/>
            <a:ext cx="1847850" cy="200025"/>
          </a:xfrm>
          <a:prstGeom prst="rect">
            <a:avLst/>
          </a:prstGeom>
          <a:solidFill>
            <a:srgbClr val="FFFFFF">
              <a:alpha val="0"/>
            </a:srgbClr>
          </a:solidFill>
          <a:ln w="9525">
            <a:solidFill>
              <a:srgbClr val="FFFFFF">
                <a:alpha val="0"/>
              </a:srgbClr>
            </a:solidFill>
            <a:prstDash val="solid"/>
          </a:ln>
        </p:spPr>
        <p:txBody>
          <a:bodyPr lIns="0" tIns="0" rIns="0" bIns="0" anchor="t">
            <a:spAutoFit/>
          </a:bodyPr>
          <a:lstStyle/>
          <a:p>
            <a:pPr marL="0" lvl="0" indent="0" algn="ctr">
              <a:lnSpc>
                <a:spcPct val="114583"/>
              </a:lnSpc>
              <a:buNone/>
            </a:pPr>
            <a:r>
              <a:rPr sz="1100" b="1" i="0" u="none" strike="noStrike">
                <a:solidFill>
                  <a:srgbClr val="000000"/>
                </a:solidFill>
                <a:latin typeface="Arial"/>
              </a:rPr>
              <a:t>Overall (%Rep-%Dem)</a:t>
            </a:r>
          </a:p>
        </p:txBody>
      </p:sp>
      <p:sp>
        <p:nvSpPr>
          <p:cNvPr id="13" name="Females (%Rep-%Dem)" descr="e94ffb86-14e8-4757-a6f5-7abebfd0bc35 Females (%Rep-%Dem)"/>
          <p:cNvSpPr/>
          <p:nvPr/>
        </p:nvSpPr>
        <p:spPr>
          <a:xfrm>
            <a:off x="2924175" y="1238250"/>
            <a:ext cx="1847850" cy="200025"/>
          </a:xfrm>
          <a:prstGeom prst="rect">
            <a:avLst/>
          </a:prstGeom>
          <a:solidFill>
            <a:srgbClr val="FFFFFF">
              <a:alpha val="0"/>
            </a:srgbClr>
          </a:solidFill>
          <a:ln w="9525">
            <a:solidFill>
              <a:srgbClr val="FFFFFF">
                <a:alpha val="0"/>
              </a:srgbClr>
            </a:solidFill>
            <a:prstDash val="solid"/>
          </a:ln>
        </p:spPr>
        <p:txBody>
          <a:bodyPr lIns="0" tIns="0" rIns="0" bIns="0" anchor="t">
            <a:spAutoFit/>
          </a:bodyPr>
          <a:lstStyle/>
          <a:p>
            <a:pPr marL="0" lvl="0" indent="0" algn="ctr">
              <a:lnSpc>
                <a:spcPct val="114583"/>
              </a:lnSpc>
              <a:buNone/>
            </a:pPr>
            <a:r>
              <a:rPr sz="1100" b="1" i="0" u="none" strike="noStrike">
                <a:solidFill>
                  <a:srgbClr val="000000"/>
                </a:solidFill>
                <a:latin typeface="Arial"/>
              </a:rPr>
              <a:t>Females (%Rep-%Dem)</a:t>
            </a:r>
          </a:p>
        </p:txBody>
      </p:sp>
      <p:sp>
        <p:nvSpPr>
          <p:cNvPr id="14" name="Indies (%Rep-%Dem)" descr="16222119-16e3-47c7-8db3-d9b11b15cafd Indies (%Rep-%Dem)"/>
          <p:cNvSpPr/>
          <p:nvPr/>
        </p:nvSpPr>
        <p:spPr>
          <a:xfrm>
            <a:off x="5191125" y="1238250"/>
            <a:ext cx="1847850" cy="200025"/>
          </a:xfrm>
          <a:prstGeom prst="rect">
            <a:avLst/>
          </a:prstGeom>
          <a:solidFill>
            <a:srgbClr val="FFFFFF">
              <a:alpha val="0"/>
            </a:srgbClr>
          </a:solidFill>
          <a:ln w="9525">
            <a:solidFill>
              <a:srgbClr val="FFFFFF">
                <a:alpha val="0"/>
              </a:srgbClr>
            </a:solidFill>
            <a:prstDash val="solid"/>
          </a:ln>
        </p:spPr>
        <p:txBody>
          <a:bodyPr lIns="0" tIns="0" rIns="0" bIns="0" anchor="t">
            <a:spAutoFit/>
          </a:bodyPr>
          <a:lstStyle/>
          <a:p>
            <a:pPr marL="0" lvl="0" indent="0" algn="ctr">
              <a:lnSpc>
                <a:spcPct val="114583"/>
              </a:lnSpc>
              <a:buNone/>
            </a:pPr>
            <a:r>
              <a:rPr sz="1100" b="1" i="0" u="none" strike="noStrike">
                <a:solidFill>
                  <a:srgbClr val="000000"/>
                </a:solidFill>
                <a:latin typeface="Arial"/>
              </a:rPr>
              <a:t>Indies (%Rep-%Dem)</a:t>
            </a:r>
          </a:p>
        </p:txBody>
      </p:sp>
      <p:sp>
        <p:nvSpPr>
          <p:cNvPr id="15" name="College (%Rep-%Dem)" descr="66e8474d-ab38-4b82-b6b2-3138fd09328c College (%Rep-%Dem)"/>
          <p:cNvSpPr/>
          <p:nvPr/>
        </p:nvSpPr>
        <p:spPr>
          <a:xfrm>
            <a:off x="7486650" y="1238250"/>
            <a:ext cx="1847850" cy="200025"/>
          </a:xfrm>
          <a:prstGeom prst="rect">
            <a:avLst/>
          </a:prstGeom>
          <a:solidFill>
            <a:srgbClr val="FFFFFF">
              <a:alpha val="0"/>
            </a:srgbClr>
          </a:solidFill>
          <a:ln w="9525">
            <a:solidFill>
              <a:srgbClr val="FFFFFF">
                <a:alpha val="0"/>
              </a:srgbClr>
            </a:solidFill>
            <a:prstDash val="solid"/>
          </a:ln>
        </p:spPr>
        <p:txBody>
          <a:bodyPr lIns="0" tIns="0" rIns="0" bIns="0" anchor="t">
            <a:spAutoFit/>
          </a:bodyPr>
          <a:lstStyle/>
          <a:p>
            <a:pPr marL="0" lvl="0" indent="0" algn="ctr">
              <a:lnSpc>
                <a:spcPct val="114583"/>
              </a:lnSpc>
              <a:buNone/>
            </a:pPr>
            <a:r>
              <a:rPr sz="1100" b="1" i="0" u="none" strike="noStrike">
                <a:solidFill>
                  <a:srgbClr val="000000"/>
                </a:solidFill>
                <a:latin typeface="Arial"/>
              </a:rPr>
              <a:t>College (%Rep-%Dem)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Generic Ballot Change Heatmap">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endParaRPr lang="en-PH"/>
          </a:p>
        </p:txBody>
      </p:sp>
      <p:pic>
        <p:nvPicPr>
          <p:cNvPr id="3" name="Cygnal-Logo-RGB-Horizontal_Full MH" descr="53f29a3e-c84e-4dc8-87d6-213843b1ccab Cygnal-Logo-RGB-Horizontal_Full MH"/>
          <p:cNvPicPr>
            <a:picLocks noChangeAspect="1"/>
          </p:cNvPicPr>
          <p:nvPr/>
        </p:nvPicPr>
        <p:blipFill>
          <a:blip r:embed="rId2" cstate="print"/>
          <a:stretch>
            <a:fillRect/>
          </a:stretch>
        </p:blipFill>
        <p:spPr>
          <a:xfrm>
            <a:off x="8143875" y="6143625"/>
            <a:ext cx="1355026" cy="319725"/>
          </a:xfrm>
          <a:prstGeom prst="rect">
            <a:avLst/>
          </a:prstGeom>
        </p:spPr>
      </p:pic>
      <p:sp>
        <p:nvSpPr>
          <p:cNvPr id="4" name="Percent Change: G..." descr="b6feff53-a395-4f40-bdc8-942d8d6e47a1 Percent Change: G..."/>
          <p:cNvSpPr/>
          <p:nvPr/>
        </p:nvSpPr>
        <p:spPr>
          <a:xfrm>
            <a:off x="523875" y="266700"/>
            <a:ext cx="8705850" cy="428625"/>
          </a:xfrm>
          <a:prstGeom prst="rect">
            <a:avLst/>
          </a:prstGeom>
          <a:noFill/>
        </p:spPr>
        <p:txBody>
          <a:bodyPr lIns="0" tIns="15240" rIns="0" bIns="0" anchor="t">
            <a:spAutoFit/>
          </a:bodyPr>
          <a:lstStyle/>
          <a:p>
            <a:pPr marL="0" lvl="0" indent="0" algn="l">
              <a:lnSpc>
                <a:spcPct val="114583"/>
              </a:lnSpc>
              <a:buNone/>
            </a:pPr>
            <a:r>
              <a:rPr sz="2400" b="1" i="0" u="none" strike="noStrike">
                <a:solidFill>
                  <a:srgbClr val="6FBC4D"/>
                </a:solidFill>
                <a:latin typeface="Arial"/>
              </a:rPr>
              <a:t>Percent Change: Generic Ballot (Oct 2023 to Nov 2023)</a:t>
            </a:r>
          </a:p>
        </p:txBody>
      </p:sp>
      <p:pic>
        <p:nvPicPr>
          <p:cNvPr id="5" name="chart.6" descr="ea70d0d2-92b6-45f6-a7c9-a8cc844aca70 chart.6"/>
          <p:cNvPicPr>
            <a:picLocks noChangeAspect="1"/>
          </p:cNvPicPr>
          <p:nvPr/>
        </p:nvPicPr>
        <p:blipFill>
          <a:blip r:embed="rId3" cstate="print"/>
          <a:stretch>
            <a:fillRect/>
          </a:stretch>
        </p:blipFill>
        <p:spPr>
          <a:xfrm>
            <a:off x="328612" y="1143000"/>
            <a:ext cx="9096375" cy="433387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Q26: Party - Extreme">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endParaRPr lang="en-PH"/>
          </a:p>
        </p:txBody>
      </p:sp>
      <p:pic>
        <p:nvPicPr>
          <p:cNvPr id="3" name="Cygnal-Logo-RGB-Horizontal_Full MH" descr="53f29a3e-c84e-4dc8-87d6-213843b1ccab Cygnal-Logo-RGB-Horizontal_Full MH"/>
          <p:cNvPicPr>
            <a:picLocks noChangeAspect="1"/>
          </p:cNvPicPr>
          <p:nvPr/>
        </p:nvPicPr>
        <p:blipFill>
          <a:blip r:embed="rId3" cstate="print"/>
          <a:stretch>
            <a:fillRect/>
          </a:stretch>
        </p:blipFill>
        <p:spPr>
          <a:xfrm>
            <a:off x="8143875" y="6143625"/>
            <a:ext cx="1355026" cy="319725"/>
          </a:xfrm>
          <a:prstGeom prst="rect">
            <a:avLst/>
          </a:prstGeom>
        </p:spPr>
      </p:pic>
      <p:sp>
        <p:nvSpPr>
          <p:cNvPr id="4" name="Party - Extreme" descr="75c243d5-1f15-4de0-a7b7-464f6e7e3fc3 Party - Extreme"/>
          <p:cNvSpPr/>
          <p:nvPr/>
        </p:nvSpPr>
        <p:spPr>
          <a:xfrm>
            <a:off x="523875" y="266700"/>
            <a:ext cx="8705850" cy="428625"/>
          </a:xfrm>
          <a:prstGeom prst="rect">
            <a:avLst/>
          </a:prstGeom>
          <a:noFill/>
        </p:spPr>
        <p:txBody>
          <a:bodyPr lIns="0" tIns="15240" rIns="0" bIns="0" anchor="t">
            <a:spAutoFit/>
          </a:bodyPr>
          <a:lstStyle/>
          <a:p>
            <a:pPr marL="0" lvl="0" indent="0" algn="l">
              <a:lnSpc>
                <a:spcPct val="114583"/>
              </a:lnSpc>
              <a:buNone/>
            </a:pPr>
            <a:r>
              <a:rPr sz="2400" b="1" i="0" u="none" strike="noStrike">
                <a:solidFill>
                  <a:srgbClr val="6FBC4D"/>
                </a:solidFill>
                <a:latin typeface="Arial"/>
              </a:rPr>
              <a:t>Party - Extreme</a:t>
            </a:r>
          </a:p>
        </p:txBody>
      </p:sp>
      <p:sp>
        <p:nvSpPr>
          <p:cNvPr id="5" name="Which political p..." descr="2d1faddc-8e4b-48a4-9c50-b61c8423e78a Which political p..."/>
          <p:cNvSpPr/>
          <p:nvPr/>
        </p:nvSpPr>
        <p:spPr>
          <a:xfrm>
            <a:off x="523875" y="6229350"/>
            <a:ext cx="7429500" cy="133350"/>
          </a:xfrm>
          <a:prstGeom prst="rect">
            <a:avLst/>
          </a:prstGeom>
          <a:noFill/>
        </p:spPr>
        <p:txBody>
          <a:bodyPr lIns="0" tIns="15240" rIns="0" bIns="0" anchor="t">
            <a:spAutoFit/>
          </a:bodyPr>
          <a:lstStyle/>
          <a:p>
            <a:pPr marL="0" lvl="0" indent="0" algn="l">
              <a:lnSpc>
                <a:spcPct val="83333"/>
              </a:lnSpc>
              <a:buNone/>
            </a:pPr>
            <a:r>
              <a:rPr sz="1000" b="0" i="1" u="none" strike="noStrike">
                <a:solidFill>
                  <a:srgbClr val="999999"/>
                </a:solidFill>
                <a:latin typeface="Arial"/>
              </a:rPr>
              <a:t>Which political party in the United States do you consider to be more extreme?</a:t>
            </a:r>
          </a:p>
        </p:txBody>
      </p:sp>
      <p:pic>
        <p:nvPicPr>
          <p:cNvPr id="6" name="chart.23" descr="19553e81-cc05-4c1d-b182-bc2b0bd86e9b chart.23"/>
          <p:cNvPicPr>
            <a:picLocks noChangeAspect="1"/>
          </p:cNvPicPr>
          <p:nvPr/>
        </p:nvPicPr>
        <p:blipFill>
          <a:blip r:embed="rId4" cstate="print"/>
          <a:stretch>
            <a:fillRect/>
          </a:stretch>
        </p:blipFill>
        <p:spPr>
          <a:xfrm>
            <a:off x="333375" y="3429000"/>
            <a:ext cx="9096375" cy="2619375"/>
          </a:xfrm>
          <a:prstGeom prst="rect">
            <a:avLst/>
          </a:prstGeom>
        </p:spPr>
      </p:pic>
      <p:pic>
        <p:nvPicPr>
          <p:cNvPr id="7" name="Issue1 Stacked" descr="2643c831-50bb-44ec-a284-ec5a91e6d953 Issue1 Stacked"/>
          <p:cNvPicPr>
            <a:picLocks noChangeAspect="1"/>
          </p:cNvPicPr>
          <p:nvPr/>
        </p:nvPicPr>
        <p:blipFill>
          <a:blip r:embed="rId5" cstate="print"/>
          <a:stretch>
            <a:fillRect/>
          </a:stretch>
        </p:blipFill>
        <p:spPr>
          <a:xfrm>
            <a:off x="2733675" y="857250"/>
            <a:ext cx="4286250" cy="238125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Party - Extreme - Trend">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endParaRPr lang="en-PH"/>
          </a:p>
        </p:txBody>
      </p:sp>
      <p:pic>
        <p:nvPicPr>
          <p:cNvPr id="3" name="Cygnal-Logo-RGB-Horizontal_Full MH" descr="53f29a3e-c84e-4dc8-87d6-213843b1ccab Cygnal-Logo-RGB-Horizontal_Full MH"/>
          <p:cNvPicPr>
            <a:picLocks noChangeAspect="1"/>
          </p:cNvPicPr>
          <p:nvPr/>
        </p:nvPicPr>
        <p:blipFill>
          <a:blip r:embed="rId2" cstate="print"/>
          <a:stretch>
            <a:fillRect/>
          </a:stretch>
        </p:blipFill>
        <p:spPr>
          <a:xfrm>
            <a:off x="8143875" y="6143625"/>
            <a:ext cx="1355026" cy="319725"/>
          </a:xfrm>
          <a:prstGeom prst="rect">
            <a:avLst/>
          </a:prstGeom>
        </p:spPr>
      </p:pic>
      <p:sp>
        <p:nvSpPr>
          <p:cNvPr id="4" name="Trend: Party - Ex..." descr="9ad7bb1b-da27-493b-846c-2bc778ae185e Trend: Party - Ex..."/>
          <p:cNvSpPr/>
          <p:nvPr/>
        </p:nvSpPr>
        <p:spPr>
          <a:xfrm>
            <a:off x="523875" y="266700"/>
            <a:ext cx="8705850" cy="428625"/>
          </a:xfrm>
          <a:prstGeom prst="rect">
            <a:avLst/>
          </a:prstGeom>
          <a:noFill/>
        </p:spPr>
        <p:txBody>
          <a:bodyPr lIns="0" tIns="15240" rIns="0" bIns="0" anchor="t">
            <a:spAutoFit/>
          </a:bodyPr>
          <a:lstStyle/>
          <a:p>
            <a:pPr marL="0" lvl="0" indent="0" algn="l">
              <a:lnSpc>
                <a:spcPct val="114583"/>
              </a:lnSpc>
              <a:buNone/>
            </a:pPr>
            <a:r>
              <a:rPr sz="2400" b="1" i="0" u="none" strike="noStrike">
                <a:solidFill>
                  <a:srgbClr val="6FBC4D"/>
                </a:solidFill>
                <a:latin typeface="Arial"/>
              </a:rPr>
              <a:t>Trend: Party - Extreme</a:t>
            </a:r>
          </a:p>
        </p:txBody>
      </p:sp>
      <p:pic>
        <p:nvPicPr>
          <p:cNvPr id="5" name="chart.73" descr="a50fca0b-81dd-4f17-89bf-d0f517fd2707 chart.73"/>
          <p:cNvPicPr>
            <a:picLocks noChangeAspect="1"/>
          </p:cNvPicPr>
          <p:nvPr/>
        </p:nvPicPr>
        <p:blipFill>
          <a:blip r:embed="rId3" cstate="print"/>
          <a:stretch>
            <a:fillRect/>
          </a:stretch>
        </p:blipFill>
        <p:spPr>
          <a:xfrm>
            <a:off x="376238" y="1238250"/>
            <a:ext cx="7143750" cy="4667250"/>
          </a:xfrm>
          <a:prstGeom prst="rect">
            <a:avLst/>
          </a:prstGeom>
        </p:spPr>
      </p:pic>
      <p:sp>
        <p:nvSpPr>
          <p:cNvPr id="6" name="Definitely the Re..." descr="3bc4cf8e-d058-46fd-a304-c90af7cde4f7 Definitely the Re..."/>
          <p:cNvSpPr/>
          <p:nvPr/>
        </p:nvSpPr>
        <p:spPr>
          <a:xfrm>
            <a:off x="7239000" y="2576512"/>
            <a:ext cx="2190750" cy="1238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BB6E27"/>
                </a:solidFill>
                <a:latin typeface="Arial"/>
              </a:rPr>
              <a:t>Definitely the Republican Party</a:t>
            </a:r>
          </a:p>
        </p:txBody>
      </p:sp>
      <p:sp>
        <p:nvSpPr>
          <p:cNvPr id="7" name="Definitely the De..." descr="91404a67-1d67-4441-81f0-22d35db66b15 Definitely the De..."/>
          <p:cNvSpPr/>
          <p:nvPr/>
        </p:nvSpPr>
        <p:spPr>
          <a:xfrm>
            <a:off x="7239000" y="2438400"/>
            <a:ext cx="2190750" cy="1238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398BD0"/>
                </a:solidFill>
                <a:latin typeface="Arial"/>
              </a:rPr>
              <a:t>Definitely the Democratic Party</a:t>
            </a:r>
          </a:p>
        </p:txBody>
      </p:sp>
      <p:sp>
        <p:nvSpPr>
          <p:cNvPr id="8" name="Neither Party" descr="1f8b0039-f690-4153-a809-b5682d03f5cf Neither Party"/>
          <p:cNvSpPr/>
          <p:nvPr/>
        </p:nvSpPr>
        <p:spPr>
          <a:xfrm>
            <a:off x="7239000" y="4638675"/>
            <a:ext cx="2190750" cy="1238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81CF51"/>
                </a:solidFill>
                <a:latin typeface="Arial"/>
              </a:rPr>
              <a:t>Neither Party</a:t>
            </a:r>
          </a:p>
        </p:txBody>
      </p:sp>
      <p:sp>
        <p:nvSpPr>
          <p:cNvPr id="9" name="Probably the Repu..." descr="bbd0d3f3-09e7-4a51-b063-8d2ad2e4cf39 Probably the Repu..."/>
          <p:cNvSpPr/>
          <p:nvPr/>
        </p:nvSpPr>
        <p:spPr>
          <a:xfrm>
            <a:off x="7239000" y="4124325"/>
            <a:ext cx="2190750" cy="1238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ED7D31"/>
                </a:solidFill>
                <a:latin typeface="Arial"/>
              </a:rPr>
              <a:t>Probably the Republican Party</a:t>
            </a:r>
          </a:p>
        </p:txBody>
      </p:sp>
      <p:sp>
        <p:nvSpPr>
          <p:cNvPr id="10" name="Probably the Demo..." descr="5ff8468b-2d17-497a-a0c3-fbb72bf693ee Probably the Demo..."/>
          <p:cNvSpPr/>
          <p:nvPr/>
        </p:nvSpPr>
        <p:spPr>
          <a:xfrm>
            <a:off x="7239000" y="4319588"/>
            <a:ext cx="2190750" cy="1238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65CDFA"/>
                </a:solidFill>
                <a:latin typeface="Arial"/>
              </a:rPr>
              <a:t>Probably the Democratic Party</a:t>
            </a:r>
          </a:p>
        </p:txBody>
      </p:sp>
      <p:sp>
        <p:nvSpPr>
          <p:cNvPr id="11" name="Republican Party" descr="6ee8b71e-a294-404c-a076-38dfe5a34412 Republican Party"/>
          <p:cNvSpPr/>
          <p:nvPr/>
        </p:nvSpPr>
        <p:spPr>
          <a:xfrm>
            <a:off x="7239000" y="1552575"/>
            <a:ext cx="2190750" cy="1238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9E480E"/>
                </a:solidFill>
                <a:latin typeface="Arial"/>
              </a:rPr>
              <a:t>Republican Party</a:t>
            </a:r>
          </a:p>
        </p:txBody>
      </p:sp>
      <p:sp>
        <p:nvSpPr>
          <p:cNvPr id="12" name="Democratic Party" descr="186398e8-997c-49c3-a3b3-4fc0d73f7225 Democratic Party"/>
          <p:cNvSpPr/>
          <p:nvPr/>
        </p:nvSpPr>
        <p:spPr>
          <a:xfrm>
            <a:off x="7239000" y="1719262"/>
            <a:ext cx="2190750" cy="1238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0B2943"/>
                </a:solidFill>
                <a:latin typeface="Arial"/>
              </a:rPr>
              <a:t>Democratic Party</a:t>
            </a:r>
          </a:p>
        </p:txBody>
      </p:sp>
      <p:sp>
        <p:nvSpPr>
          <p:cNvPr id="13" name="Unsure" descr="5952bba6-f889-4b7f-8a66-bf12873b3cae Unsure"/>
          <p:cNvSpPr/>
          <p:nvPr/>
        </p:nvSpPr>
        <p:spPr>
          <a:xfrm>
            <a:off x="7239000" y="4514850"/>
            <a:ext cx="2190750" cy="1238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868686"/>
                </a:solidFill>
                <a:latin typeface="Arial"/>
              </a:rPr>
              <a:t>Unsure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Q6: Image: Joe Biden">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endParaRPr lang="en-PH"/>
          </a:p>
        </p:txBody>
      </p:sp>
      <p:pic>
        <p:nvPicPr>
          <p:cNvPr id="3" name="Cygnal-Logo-RGB-Horizontal_Full MH" descr="53f29a3e-c84e-4dc8-87d6-213843b1ccab Cygnal-Logo-RGB-Horizontal_Full MH"/>
          <p:cNvPicPr>
            <a:picLocks noChangeAspect="1"/>
          </p:cNvPicPr>
          <p:nvPr/>
        </p:nvPicPr>
        <p:blipFill>
          <a:blip r:embed="rId3" cstate="print"/>
          <a:stretch>
            <a:fillRect/>
          </a:stretch>
        </p:blipFill>
        <p:spPr>
          <a:xfrm>
            <a:off x="8143875" y="6143625"/>
            <a:ext cx="1355026" cy="319725"/>
          </a:xfrm>
          <a:prstGeom prst="rect">
            <a:avLst/>
          </a:prstGeom>
        </p:spPr>
      </p:pic>
      <p:sp>
        <p:nvSpPr>
          <p:cNvPr id="4" name="Image: Joe Biden" descr="06ea2123-4c26-4e6b-a15b-1f1bee2fa616 Image: Joe Biden"/>
          <p:cNvSpPr/>
          <p:nvPr/>
        </p:nvSpPr>
        <p:spPr>
          <a:xfrm>
            <a:off x="524828" y="266700"/>
            <a:ext cx="8620125" cy="428625"/>
          </a:xfrm>
          <a:prstGeom prst="rect">
            <a:avLst/>
          </a:prstGeom>
          <a:noFill/>
        </p:spPr>
        <p:txBody>
          <a:bodyPr lIns="0" tIns="15240" rIns="0" bIns="0" anchor="t">
            <a:spAutoFit/>
          </a:bodyPr>
          <a:lstStyle/>
          <a:p>
            <a:pPr marL="0" lvl="0" indent="0" algn="l">
              <a:lnSpc>
                <a:spcPct val="114583"/>
              </a:lnSpc>
              <a:buNone/>
            </a:pPr>
            <a:r>
              <a:rPr sz="2400" b="1" i="0" u="none" strike="noStrike">
                <a:solidFill>
                  <a:srgbClr val="6FBC4D"/>
                </a:solidFill>
                <a:latin typeface="Arial"/>
              </a:rPr>
              <a:t>Image: Joe Biden</a:t>
            </a:r>
          </a:p>
        </p:txBody>
      </p:sp>
      <p:sp>
        <p:nvSpPr>
          <p:cNvPr id="5" name="Do you have a fav..." descr="6a4d2322-3684-45aa-a7f5-12af04cd7074 Do you have a fav..."/>
          <p:cNvSpPr/>
          <p:nvPr/>
        </p:nvSpPr>
        <p:spPr>
          <a:xfrm>
            <a:off x="523875" y="6229350"/>
            <a:ext cx="7429500" cy="133350"/>
          </a:xfrm>
          <a:prstGeom prst="rect">
            <a:avLst/>
          </a:prstGeom>
          <a:noFill/>
        </p:spPr>
        <p:txBody>
          <a:bodyPr lIns="0" tIns="15240" rIns="0" bIns="0" anchor="t">
            <a:spAutoFit/>
          </a:bodyPr>
          <a:lstStyle/>
          <a:p>
            <a:pPr marL="0" lvl="0" indent="0" algn="l">
              <a:lnSpc>
                <a:spcPct val="83333"/>
              </a:lnSpc>
              <a:buNone/>
            </a:pPr>
            <a:r>
              <a:rPr sz="1000" b="0" i="1" u="none" strike="noStrike">
                <a:solidFill>
                  <a:srgbClr val="999999"/>
                </a:solidFill>
                <a:latin typeface="Arial"/>
              </a:rPr>
              <a:t>Do you have a favorable or unfavorable opinion of Joe Biden?</a:t>
            </a:r>
          </a:p>
        </p:txBody>
      </p:sp>
      <p:pic>
        <p:nvPicPr>
          <p:cNvPr id="6" name="Image1 Stacked" descr="e796fd83-d149-4036-a2f6-a1f3535a0ff0 Image1 Stacked"/>
          <p:cNvPicPr>
            <a:picLocks noChangeAspect="1"/>
          </p:cNvPicPr>
          <p:nvPr/>
        </p:nvPicPr>
        <p:blipFill>
          <a:blip r:embed="rId4" cstate="print"/>
          <a:stretch>
            <a:fillRect/>
          </a:stretch>
        </p:blipFill>
        <p:spPr>
          <a:xfrm>
            <a:off x="2733675" y="857250"/>
            <a:ext cx="4286250" cy="2381250"/>
          </a:xfrm>
          <a:prstGeom prst="rect">
            <a:avLst/>
          </a:prstGeom>
        </p:spPr>
      </p:pic>
      <p:pic>
        <p:nvPicPr>
          <p:cNvPr id="7" name="chart.12" descr="d3c4f6f0-31d0-49de-a489-b5efdb34166b chart.12"/>
          <p:cNvPicPr>
            <a:picLocks noChangeAspect="1"/>
          </p:cNvPicPr>
          <p:nvPr/>
        </p:nvPicPr>
        <p:blipFill>
          <a:blip r:embed="rId5" cstate="print"/>
          <a:stretch>
            <a:fillRect/>
          </a:stretch>
        </p:blipFill>
        <p:spPr>
          <a:xfrm>
            <a:off x="333375" y="3429000"/>
            <a:ext cx="9096375" cy="261937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Image: Joe Biden - Trend">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endParaRPr lang="en-PH"/>
          </a:p>
        </p:txBody>
      </p:sp>
      <p:pic>
        <p:nvPicPr>
          <p:cNvPr id="3" name="Cygnal-Logo-RGB-Horizontal_Full MH" descr="53f29a3e-c84e-4dc8-87d6-213843b1ccab Cygnal-Logo-RGB-Horizontal_Full MH"/>
          <p:cNvPicPr>
            <a:picLocks noChangeAspect="1"/>
          </p:cNvPicPr>
          <p:nvPr/>
        </p:nvPicPr>
        <p:blipFill>
          <a:blip r:embed="rId2" cstate="print"/>
          <a:stretch>
            <a:fillRect/>
          </a:stretch>
        </p:blipFill>
        <p:spPr>
          <a:xfrm>
            <a:off x="8143875" y="6143625"/>
            <a:ext cx="1355026" cy="319725"/>
          </a:xfrm>
          <a:prstGeom prst="rect">
            <a:avLst/>
          </a:prstGeom>
        </p:spPr>
      </p:pic>
      <p:sp>
        <p:nvSpPr>
          <p:cNvPr id="4" name="Trend: Joe Biden ..." descr="c545f8f1-79e0-4a92-9f26-359ef588f6fe Trend: Joe Biden ..."/>
          <p:cNvSpPr/>
          <p:nvPr/>
        </p:nvSpPr>
        <p:spPr>
          <a:xfrm>
            <a:off x="521018" y="266700"/>
            <a:ext cx="8705850" cy="428625"/>
          </a:xfrm>
          <a:prstGeom prst="rect">
            <a:avLst/>
          </a:prstGeom>
          <a:noFill/>
        </p:spPr>
        <p:txBody>
          <a:bodyPr lIns="0" tIns="15240" rIns="0" bIns="0" anchor="t">
            <a:spAutoFit/>
          </a:bodyPr>
          <a:lstStyle/>
          <a:p>
            <a:pPr marL="0" lvl="0" indent="0" algn="l">
              <a:lnSpc>
                <a:spcPct val="114583"/>
              </a:lnSpc>
              <a:buNone/>
            </a:pPr>
            <a:r>
              <a:rPr sz="2400" b="1" i="0" u="none" strike="noStrike">
                <a:solidFill>
                  <a:srgbClr val="6FBC4D"/>
                </a:solidFill>
                <a:latin typeface="Arial"/>
              </a:rPr>
              <a:t>Trend: Joe Biden Image</a:t>
            </a:r>
          </a:p>
        </p:txBody>
      </p:sp>
      <p:pic>
        <p:nvPicPr>
          <p:cNvPr id="5" name="chart.61" descr="d9e8424d-e512-4f44-9106-783e7f9082b0 chart.61"/>
          <p:cNvPicPr>
            <a:picLocks noChangeAspect="1"/>
          </p:cNvPicPr>
          <p:nvPr/>
        </p:nvPicPr>
        <p:blipFill>
          <a:blip r:embed="rId3" cstate="print"/>
          <a:stretch>
            <a:fillRect/>
          </a:stretch>
        </p:blipFill>
        <p:spPr>
          <a:xfrm>
            <a:off x="233363" y="1238250"/>
            <a:ext cx="8420100" cy="4581525"/>
          </a:xfrm>
          <a:prstGeom prst="rect">
            <a:avLst/>
          </a:prstGeom>
        </p:spPr>
      </p:pic>
      <p:sp>
        <p:nvSpPr>
          <p:cNvPr id="6" name="Very Unfavorable" descr="cdd424d1-0d85-4245-b57d-3d3d209d6bd7 Very Unfavorable"/>
          <p:cNvSpPr/>
          <p:nvPr/>
        </p:nvSpPr>
        <p:spPr>
          <a:xfrm>
            <a:off x="8277225" y="2076450"/>
            <a:ext cx="1247775" cy="1238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9E480E"/>
                </a:solidFill>
                <a:latin typeface="Arial"/>
              </a:rPr>
              <a:t>Very Unfavorable</a:t>
            </a:r>
          </a:p>
        </p:txBody>
      </p:sp>
      <p:sp>
        <p:nvSpPr>
          <p:cNvPr id="7" name="Very Favorable" descr="d68830c1-ee2e-4199-9d7b-a7574bd536da Very Favorable"/>
          <p:cNvSpPr/>
          <p:nvPr/>
        </p:nvSpPr>
        <p:spPr>
          <a:xfrm>
            <a:off x="8281988" y="2886075"/>
            <a:ext cx="1247775" cy="1238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0B2943"/>
                </a:solidFill>
                <a:latin typeface="Arial"/>
              </a:rPr>
              <a:t>Very Favorable</a:t>
            </a:r>
          </a:p>
        </p:txBody>
      </p:sp>
      <p:sp>
        <p:nvSpPr>
          <p:cNvPr id="8" name="No opinion" descr="715ad713-116b-4c23-804a-96af399cd6bd No opinion"/>
          <p:cNvSpPr/>
          <p:nvPr/>
        </p:nvSpPr>
        <p:spPr>
          <a:xfrm>
            <a:off x="8277225" y="4657725"/>
            <a:ext cx="1247775" cy="171450"/>
          </a:xfrm>
          <a:prstGeom prst="rect">
            <a:avLst/>
          </a:prstGeom>
          <a:noFill/>
        </p:spPr>
        <p:txBody>
          <a:bodyPr lIns="0" tIns="15240" rIns="0" bIns="0" anchor="t">
            <a:spAutoFit/>
          </a:bodyPr>
          <a:lstStyle/>
          <a:p>
            <a:pPr marL="0" lvl="0" indent="0" algn="l">
              <a:lnSpc>
                <a:spcPct val="83333"/>
              </a:lnSpc>
              <a:buNone/>
            </a:pPr>
            <a:r>
              <a:rPr sz="900" b="0" i="0" u="none" strike="noStrike">
                <a:solidFill>
                  <a:srgbClr val="81CF51"/>
                </a:solidFill>
                <a:latin typeface="Arial"/>
              </a:rPr>
              <a:t>No opinion</a:t>
            </a:r>
          </a:p>
        </p:txBody>
      </p:sp>
      <p:sp>
        <p:nvSpPr>
          <p:cNvPr id="9" name="Somewhat Unfavora..." descr="5759b416-6e5c-4295-aefb-a20d56deca54 Somewhat Unfavora..."/>
          <p:cNvSpPr/>
          <p:nvPr/>
        </p:nvSpPr>
        <p:spPr>
          <a:xfrm>
            <a:off x="8277225" y="4029075"/>
            <a:ext cx="1247775" cy="1238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ED7D31"/>
                </a:solidFill>
                <a:latin typeface="Arial"/>
              </a:rPr>
              <a:t>Somewhat Unfavorable</a:t>
            </a:r>
          </a:p>
        </p:txBody>
      </p:sp>
      <p:sp>
        <p:nvSpPr>
          <p:cNvPr id="10" name="Somewhat Favorable" descr="0d9423e2-a478-439a-b987-39639eedad6a Somewhat Favorable"/>
          <p:cNvSpPr/>
          <p:nvPr/>
        </p:nvSpPr>
        <p:spPr>
          <a:xfrm>
            <a:off x="8277225" y="3429000"/>
            <a:ext cx="1247775" cy="1238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65CDFA"/>
                </a:solidFill>
                <a:latin typeface="Arial"/>
              </a:rPr>
              <a:t>Somewhat Favorable</a:t>
            </a:r>
          </a:p>
        </p:txBody>
      </p:sp>
      <p:sp>
        <p:nvSpPr>
          <p:cNvPr id="11" name="Never heard of" descr="8cd869fd-2f9a-407d-9a60-445161e32d29 Never heard of"/>
          <p:cNvSpPr/>
          <p:nvPr/>
        </p:nvSpPr>
        <p:spPr>
          <a:xfrm>
            <a:off x="8277225" y="4781550"/>
            <a:ext cx="1247775" cy="171450"/>
          </a:xfrm>
          <a:prstGeom prst="rect">
            <a:avLst/>
          </a:prstGeom>
          <a:noFill/>
        </p:spPr>
        <p:txBody>
          <a:bodyPr lIns="0" tIns="15240" rIns="0" bIns="0" anchor="t">
            <a:spAutoFit/>
          </a:bodyPr>
          <a:lstStyle/>
          <a:p>
            <a:pPr marL="0" lvl="0" indent="0" algn="l">
              <a:lnSpc>
                <a:spcPct val="83333"/>
              </a:lnSpc>
              <a:buNone/>
            </a:pPr>
            <a:r>
              <a:rPr sz="900" b="0" i="0" u="none" strike="noStrike">
                <a:solidFill>
                  <a:srgbClr val="868686"/>
                </a:solidFill>
                <a:latin typeface="Arial"/>
              </a:rPr>
              <a:t>Never heard of</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Q7: Image: Donald Trump">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endParaRPr lang="en-PH"/>
          </a:p>
        </p:txBody>
      </p:sp>
      <p:pic>
        <p:nvPicPr>
          <p:cNvPr id="3" name="Cygnal-Logo-RGB-Horizontal_Full MH" descr="53f29a3e-c84e-4dc8-87d6-213843b1ccab Cygnal-Logo-RGB-Horizontal_Full MH"/>
          <p:cNvPicPr>
            <a:picLocks noChangeAspect="1"/>
          </p:cNvPicPr>
          <p:nvPr/>
        </p:nvPicPr>
        <p:blipFill>
          <a:blip r:embed="rId3" cstate="print"/>
          <a:stretch>
            <a:fillRect/>
          </a:stretch>
        </p:blipFill>
        <p:spPr>
          <a:xfrm>
            <a:off x="8143875" y="6143625"/>
            <a:ext cx="1355026" cy="319725"/>
          </a:xfrm>
          <a:prstGeom prst="rect">
            <a:avLst/>
          </a:prstGeom>
        </p:spPr>
      </p:pic>
      <p:sp>
        <p:nvSpPr>
          <p:cNvPr id="4" name="Image: Donald Trump" descr="ba6bf3e8-9f1e-46eb-a790-fca19b02b942 Image: Donald Trump"/>
          <p:cNvSpPr/>
          <p:nvPr/>
        </p:nvSpPr>
        <p:spPr>
          <a:xfrm>
            <a:off x="524828" y="266700"/>
            <a:ext cx="8620125" cy="428625"/>
          </a:xfrm>
          <a:prstGeom prst="rect">
            <a:avLst/>
          </a:prstGeom>
          <a:noFill/>
        </p:spPr>
        <p:txBody>
          <a:bodyPr lIns="0" tIns="15240" rIns="0" bIns="0" anchor="t">
            <a:spAutoFit/>
          </a:bodyPr>
          <a:lstStyle/>
          <a:p>
            <a:pPr marL="0" lvl="0" indent="0" algn="l">
              <a:lnSpc>
                <a:spcPct val="114583"/>
              </a:lnSpc>
              <a:buNone/>
            </a:pPr>
            <a:r>
              <a:rPr sz="2400" b="1" i="0" u="none" strike="noStrike">
                <a:solidFill>
                  <a:srgbClr val="6FBC4D"/>
                </a:solidFill>
                <a:latin typeface="Arial"/>
              </a:rPr>
              <a:t>Image: Donald Trump</a:t>
            </a:r>
          </a:p>
        </p:txBody>
      </p:sp>
      <p:sp>
        <p:nvSpPr>
          <p:cNvPr id="5" name="Do you have a fav..." descr="47d8cd8f-7397-4762-892d-dd7bfcf650c5 Do you have a fav..."/>
          <p:cNvSpPr/>
          <p:nvPr/>
        </p:nvSpPr>
        <p:spPr>
          <a:xfrm>
            <a:off x="523875" y="6229350"/>
            <a:ext cx="7429500" cy="133350"/>
          </a:xfrm>
          <a:prstGeom prst="rect">
            <a:avLst/>
          </a:prstGeom>
          <a:noFill/>
        </p:spPr>
        <p:txBody>
          <a:bodyPr lIns="0" tIns="15240" rIns="0" bIns="0" anchor="t">
            <a:spAutoFit/>
          </a:bodyPr>
          <a:lstStyle/>
          <a:p>
            <a:pPr marL="0" lvl="0" indent="0" algn="l">
              <a:lnSpc>
                <a:spcPct val="83333"/>
              </a:lnSpc>
              <a:buNone/>
            </a:pPr>
            <a:r>
              <a:rPr sz="1000" b="0" i="1" u="none" strike="noStrike">
                <a:solidFill>
                  <a:srgbClr val="999999"/>
                </a:solidFill>
                <a:latin typeface="Arial"/>
              </a:rPr>
              <a:t>Do you have a favorable or unfavorable opinion of Donald Trump?</a:t>
            </a:r>
          </a:p>
        </p:txBody>
      </p:sp>
      <p:pic>
        <p:nvPicPr>
          <p:cNvPr id="6" name="Image2 Stacked" descr="9e4c60ab-238f-40e6-89da-093362968aa5 Image2 Stacked"/>
          <p:cNvPicPr>
            <a:picLocks noChangeAspect="1"/>
          </p:cNvPicPr>
          <p:nvPr/>
        </p:nvPicPr>
        <p:blipFill>
          <a:blip r:embed="rId4" cstate="print"/>
          <a:stretch>
            <a:fillRect/>
          </a:stretch>
        </p:blipFill>
        <p:spPr>
          <a:xfrm>
            <a:off x="2733675" y="857250"/>
            <a:ext cx="4286250" cy="2381250"/>
          </a:xfrm>
          <a:prstGeom prst="rect">
            <a:avLst/>
          </a:prstGeom>
        </p:spPr>
      </p:pic>
      <p:pic>
        <p:nvPicPr>
          <p:cNvPr id="7" name="chart.42" descr="97522c13-d8eb-4a7a-8452-0d1ec2d8fc7e chart.42"/>
          <p:cNvPicPr>
            <a:picLocks noChangeAspect="1"/>
          </p:cNvPicPr>
          <p:nvPr/>
        </p:nvPicPr>
        <p:blipFill>
          <a:blip r:embed="rId5" cstate="print"/>
          <a:stretch>
            <a:fillRect/>
          </a:stretch>
        </p:blipFill>
        <p:spPr>
          <a:xfrm>
            <a:off x="333375" y="3429000"/>
            <a:ext cx="9096375" cy="261937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Image: Donald Trump - Trend">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endParaRPr lang="en-PH"/>
          </a:p>
        </p:txBody>
      </p:sp>
      <p:pic>
        <p:nvPicPr>
          <p:cNvPr id="3" name="Cygnal-Logo-RGB-Horizontal_Full MH" descr="53f29a3e-c84e-4dc8-87d6-213843b1ccab Cygnal-Logo-RGB-Horizontal_Full MH"/>
          <p:cNvPicPr>
            <a:picLocks noChangeAspect="1"/>
          </p:cNvPicPr>
          <p:nvPr/>
        </p:nvPicPr>
        <p:blipFill>
          <a:blip r:embed="rId2" cstate="print"/>
          <a:stretch>
            <a:fillRect/>
          </a:stretch>
        </p:blipFill>
        <p:spPr>
          <a:xfrm>
            <a:off x="8143875" y="6143625"/>
            <a:ext cx="1355026" cy="319725"/>
          </a:xfrm>
          <a:prstGeom prst="rect">
            <a:avLst/>
          </a:prstGeom>
        </p:spPr>
      </p:pic>
      <p:sp>
        <p:nvSpPr>
          <p:cNvPr id="4" name="Trend: Donald Tru..." descr="99a85e47-4ad4-42b1-893c-4cdecc8e62b7 Trend: Donald Tru..."/>
          <p:cNvSpPr/>
          <p:nvPr/>
        </p:nvSpPr>
        <p:spPr>
          <a:xfrm>
            <a:off x="521018" y="266700"/>
            <a:ext cx="8705850" cy="428625"/>
          </a:xfrm>
          <a:prstGeom prst="rect">
            <a:avLst/>
          </a:prstGeom>
          <a:noFill/>
        </p:spPr>
        <p:txBody>
          <a:bodyPr lIns="0" tIns="15240" rIns="0" bIns="0" anchor="t">
            <a:spAutoFit/>
          </a:bodyPr>
          <a:lstStyle/>
          <a:p>
            <a:pPr marL="0" lvl="0" indent="0" algn="l">
              <a:lnSpc>
                <a:spcPct val="114583"/>
              </a:lnSpc>
              <a:buNone/>
            </a:pPr>
            <a:r>
              <a:rPr sz="2400" b="1" i="0" u="none" strike="noStrike">
                <a:solidFill>
                  <a:srgbClr val="6FBC4D"/>
                </a:solidFill>
                <a:latin typeface="Arial"/>
              </a:rPr>
              <a:t>Trend: Donald Trump Image</a:t>
            </a:r>
          </a:p>
        </p:txBody>
      </p:sp>
      <p:pic>
        <p:nvPicPr>
          <p:cNvPr id="5" name="chart.5" descr="9935c628-b504-44c0-869f-8d6ebe1c13fd chart.5"/>
          <p:cNvPicPr>
            <a:picLocks noChangeAspect="1"/>
          </p:cNvPicPr>
          <p:nvPr/>
        </p:nvPicPr>
        <p:blipFill>
          <a:blip r:embed="rId3" cstate="print"/>
          <a:stretch>
            <a:fillRect/>
          </a:stretch>
        </p:blipFill>
        <p:spPr>
          <a:xfrm>
            <a:off x="233363" y="1238250"/>
            <a:ext cx="8420100" cy="4581525"/>
          </a:xfrm>
          <a:prstGeom prst="rect">
            <a:avLst/>
          </a:prstGeom>
        </p:spPr>
      </p:pic>
      <p:sp>
        <p:nvSpPr>
          <p:cNvPr id="6" name="Very Unfavorable" descr="2f06ac4f-d33d-459d-8805-5725dd770019 Very Unfavorable"/>
          <p:cNvSpPr/>
          <p:nvPr/>
        </p:nvSpPr>
        <p:spPr>
          <a:xfrm>
            <a:off x="8277225" y="1714500"/>
            <a:ext cx="1247775" cy="1238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9E480E"/>
                </a:solidFill>
                <a:latin typeface="Arial"/>
              </a:rPr>
              <a:t>Very Unfavorable</a:t>
            </a:r>
          </a:p>
        </p:txBody>
      </p:sp>
      <p:sp>
        <p:nvSpPr>
          <p:cNvPr id="7" name="Very Favorable" descr="b2c472be-b58a-469a-b962-cd20f9563ad1 Very Favorable"/>
          <p:cNvSpPr/>
          <p:nvPr/>
        </p:nvSpPr>
        <p:spPr>
          <a:xfrm>
            <a:off x="8281988" y="2752725"/>
            <a:ext cx="1247775" cy="1238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0B2943"/>
                </a:solidFill>
                <a:latin typeface="Arial"/>
              </a:rPr>
              <a:t>Very Favorable</a:t>
            </a:r>
          </a:p>
        </p:txBody>
      </p:sp>
      <p:sp>
        <p:nvSpPr>
          <p:cNvPr id="8" name="No opinion" descr="af5675ed-bf84-4525-a1de-4048cd9417ac No opinion"/>
          <p:cNvSpPr/>
          <p:nvPr/>
        </p:nvSpPr>
        <p:spPr>
          <a:xfrm>
            <a:off x="8277225" y="4686300"/>
            <a:ext cx="1247775" cy="171450"/>
          </a:xfrm>
          <a:prstGeom prst="rect">
            <a:avLst/>
          </a:prstGeom>
          <a:noFill/>
        </p:spPr>
        <p:txBody>
          <a:bodyPr lIns="0" tIns="15240" rIns="0" bIns="0" anchor="t">
            <a:spAutoFit/>
          </a:bodyPr>
          <a:lstStyle/>
          <a:p>
            <a:pPr marL="0" lvl="0" indent="0" algn="l">
              <a:lnSpc>
                <a:spcPct val="83333"/>
              </a:lnSpc>
              <a:buNone/>
            </a:pPr>
            <a:r>
              <a:rPr sz="900" b="0" i="0" u="none" strike="noStrike">
                <a:solidFill>
                  <a:srgbClr val="81CF51"/>
                </a:solidFill>
                <a:latin typeface="Arial"/>
              </a:rPr>
              <a:t>No opinion</a:t>
            </a:r>
          </a:p>
        </p:txBody>
      </p:sp>
      <p:sp>
        <p:nvSpPr>
          <p:cNvPr id="9" name="Somewhat Unfavora..." descr="a6143b1c-ced4-4b64-bb98-4f627375c380 Somewhat Unfavora..."/>
          <p:cNvSpPr/>
          <p:nvPr/>
        </p:nvSpPr>
        <p:spPr>
          <a:xfrm>
            <a:off x="8277225" y="4105275"/>
            <a:ext cx="1247775" cy="1238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ED7D31"/>
                </a:solidFill>
                <a:latin typeface="Arial"/>
              </a:rPr>
              <a:t>Somewhat Unfavorable</a:t>
            </a:r>
          </a:p>
        </p:txBody>
      </p:sp>
      <p:sp>
        <p:nvSpPr>
          <p:cNvPr id="10" name="Somewhat Favorable" descr="35cef5fa-56b6-4053-8bb0-8f1a6a1e50ea Somewhat Favorable"/>
          <p:cNvSpPr/>
          <p:nvPr/>
        </p:nvSpPr>
        <p:spPr>
          <a:xfrm>
            <a:off x="8277225" y="3762375"/>
            <a:ext cx="1247775" cy="1238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65CDFA"/>
                </a:solidFill>
                <a:latin typeface="Arial"/>
              </a:rPr>
              <a:t>Somewhat Favorable</a:t>
            </a:r>
          </a:p>
        </p:txBody>
      </p:sp>
      <p:sp>
        <p:nvSpPr>
          <p:cNvPr id="11" name="Never heard of" descr="21fd7e2a-ca6c-45ac-bbc8-92d58c82342f Never heard of"/>
          <p:cNvSpPr/>
          <p:nvPr/>
        </p:nvSpPr>
        <p:spPr>
          <a:xfrm>
            <a:off x="8277225" y="4810125"/>
            <a:ext cx="1247775" cy="171450"/>
          </a:xfrm>
          <a:prstGeom prst="rect">
            <a:avLst/>
          </a:prstGeom>
          <a:noFill/>
        </p:spPr>
        <p:txBody>
          <a:bodyPr lIns="0" tIns="15240" rIns="0" bIns="0" anchor="t">
            <a:spAutoFit/>
          </a:bodyPr>
          <a:lstStyle/>
          <a:p>
            <a:pPr marL="0" lvl="0" indent="0" algn="l">
              <a:lnSpc>
                <a:spcPct val="83333"/>
              </a:lnSpc>
              <a:buNone/>
            </a:pPr>
            <a:r>
              <a:rPr sz="900" b="0" i="0" u="none" strike="noStrike">
                <a:solidFill>
                  <a:srgbClr val="868686"/>
                </a:solidFill>
                <a:latin typeface="Arial"/>
              </a:rPr>
              <a:t>Never heard of</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Q9: Image: U.S. military">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endParaRPr lang="en-PH"/>
          </a:p>
        </p:txBody>
      </p:sp>
      <p:pic>
        <p:nvPicPr>
          <p:cNvPr id="3" name="Cygnal-Logo-RGB-Horizontal_Full MH" descr="53f29a3e-c84e-4dc8-87d6-213843b1ccab Cygnal-Logo-RGB-Horizontal_Full MH"/>
          <p:cNvPicPr>
            <a:picLocks noChangeAspect="1"/>
          </p:cNvPicPr>
          <p:nvPr/>
        </p:nvPicPr>
        <p:blipFill>
          <a:blip r:embed="rId3" cstate="print"/>
          <a:stretch>
            <a:fillRect/>
          </a:stretch>
        </p:blipFill>
        <p:spPr>
          <a:xfrm>
            <a:off x="8143875" y="6143625"/>
            <a:ext cx="1355026" cy="319725"/>
          </a:xfrm>
          <a:prstGeom prst="rect">
            <a:avLst/>
          </a:prstGeom>
        </p:spPr>
      </p:pic>
      <p:sp>
        <p:nvSpPr>
          <p:cNvPr id="4" name="Image: U.S. milit..." descr="8d5dab55-4df1-4a2d-8b45-4d1e27c4b147 Image: U.S. milit..."/>
          <p:cNvSpPr/>
          <p:nvPr/>
        </p:nvSpPr>
        <p:spPr>
          <a:xfrm>
            <a:off x="524828" y="266700"/>
            <a:ext cx="8620125" cy="403957"/>
          </a:xfrm>
          <a:prstGeom prst="rect">
            <a:avLst/>
          </a:prstGeom>
          <a:noFill/>
        </p:spPr>
        <p:txBody>
          <a:bodyPr lIns="0" tIns="15240" rIns="0" bIns="0" anchor="t">
            <a:spAutoFit/>
          </a:bodyPr>
          <a:lstStyle/>
          <a:p>
            <a:pPr marL="0" lvl="0" indent="0" algn="l">
              <a:lnSpc>
                <a:spcPct val="114583"/>
              </a:lnSpc>
              <a:buNone/>
            </a:pPr>
            <a:r>
              <a:rPr sz="2400" b="1" i="0" u="none" strike="noStrike">
                <a:solidFill>
                  <a:srgbClr val="6FBC4D"/>
                </a:solidFill>
                <a:latin typeface="Arial"/>
              </a:rPr>
              <a:t>Image: U.S. </a:t>
            </a:r>
            <a:r>
              <a:rPr lang="en-US" sz="2400" b="1" i="0" u="none" strike="noStrike">
                <a:solidFill>
                  <a:srgbClr val="6FBC4D"/>
                </a:solidFill>
                <a:latin typeface="Arial"/>
              </a:rPr>
              <a:t>Military</a:t>
            </a:r>
            <a:endParaRPr sz="2400" b="1" i="0" u="none" strike="noStrike">
              <a:solidFill>
                <a:srgbClr val="6FBC4D"/>
              </a:solidFill>
              <a:latin typeface="Arial"/>
            </a:endParaRPr>
          </a:p>
        </p:txBody>
      </p:sp>
      <p:sp>
        <p:nvSpPr>
          <p:cNvPr id="5" name="Do you have a fav..." descr="2b5412d5-21bf-4399-bb83-c5baaa8719c5 Do you have a fav..."/>
          <p:cNvSpPr/>
          <p:nvPr/>
        </p:nvSpPr>
        <p:spPr>
          <a:xfrm>
            <a:off x="523875" y="6229350"/>
            <a:ext cx="7429500" cy="133350"/>
          </a:xfrm>
          <a:prstGeom prst="rect">
            <a:avLst/>
          </a:prstGeom>
          <a:noFill/>
        </p:spPr>
        <p:txBody>
          <a:bodyPr lIns="0" tIns="15240" rIns="0" bIns="0" anchor="t">
            <a:spAutoFit/>
          </a:bodyPr>
          <a:lstStyle/>
          <a:p>
            <a:pPr marL="0" lvl="0" indent="0" algn="l">
              <a:lnSpc>
                <a:spcPct val="83333"/>
              </a:lnSpc>
              <a:buNone/>
            </a:pPr>
            <a:r>
              <a:rPr sz="1000" b="0" i="1" u="none" strike="noStrike">
                <a:solidFill>
                  <a:srgbClr val="999999"/>
                </a:solidFill>
                <a:latin typeface="Arial"/>
              </a:rPr>
              <a:t>Do you have a favorable or unfavorable opinion of the U.S. military?</a:t>
            </a:r>
          </a:p>
        </p:txBody>
      </p:sp>
      <p:pic>
        <p:nvPicPr>
          <p:cNvPr id="6" name="Image4 Stacked" descr="e8788861-1527-4acb-92d2-444d505d5f38 Image4 Stacked"/>
          <p:cNvPicPr>
            <a:picLocks noChangeAspect="1"/>
          </p:cNvPicPr>
          <p:nvPr/>
        </p:nvPicPr>
        <p:blipFill>
          <a:blip r:embed="rId4" cstate="print"/>
          <a:stretch>
            <a:fillRect/>
          </a:stretch>
        </p:blipFill>
        <p:spPr>
          <a:xfrm>
            <a:off x="2733675" y="857250"/>
            <a:ext cx="4286250" cy="2381250"/>
          </a:xfrm>
          <a:prstGeom prst="rect">
            <a:avLst/>
          </a:prstGeom>
        </p:spPr>
      </p:pic>
      <p:pic>
        <p:nvPicPr>
          <p:cNvPr id="7" name="chart.3" descr="2cb0e544-237f-4d77-9b70-bbd336c38bc8 chart.3"/>
          <p:cNvPicPr>
            <a:picLocks noChangeAspect="1"/>
          </p:cNvPicPr>
          <p:nvPr/>
        </p:nvPicPr>
        <p:blipFill>
          <a:blip r:embed="rId5" cstate="print"/>
          <a:stretch>
            <a:fillRect/>
          </a:stretch>
        </p:blipFill>
        <p:spPr>
          <a:xfrm>
            <a:off x="333375" y="3429000"/>
            <a:ext cx="9096375" cy="261937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Q10: Image: Pentagon leadership over the U.S. military">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endParaRPr lang="en-PH"/>
          </a:p>
        </p:txBody>
      </p:sp>
      <p:pic>
        <p:nvPicPr>
          <p:cNvPr id="3" name="Cygnal-Logo-RGB-Horizontal_Full MH" descr="53f29a3e-c84e-4dc8-87d6-213843b1ccab Cygnal-Logo-RGB-Horizontal_Full MH"/>
          <p:cNvPicPr>
            <a:picLocks noChangeAspect="1"/>
          </p:cNvPicPr>
          <p:nvPr/>
        </p:nvPicPr>
        <p:blipFill>
          <a:blip r:embed="rId3" cstate="print"/>
          <a:stretch>
            <a:fillRect/>
          </a:stretch>
        </p:blipFill>
        <p:spPr>
          <a:xfrm>
            <a:off x="8143875" y="6143625"/>
            <a:ext cx="1355026" cy="319725"/>
          </a:xfrm>
          <a:prstGeom prst="rect">
            <a:avLst/>
          </a:prstGeom>
        </p:spPr>
      </p:pic>
      <p:sp>
        <p:nvSpPr>
          <p:cNvPr id="4" name="Image: Pentagon l..." descr="84345098-cc24-4db8-9d56-f374cf7df051 Image: Pentagon l..."/>
          <p:cNvSpPr/>
          <p:nvPr/>
        </p:nvSpPr>
        <p:spPr>
          <a:xfrm>
            <a:off x="524828" y="266700"/>
            <a:ext cx="8620125" cy="403957"/>
          </a:xfrm>
          <a:prstGeom prst="rect">
            <a:avLst/>
          </a:prstGeom>
          <a:noFill/>
        </p:spPr>
        <p:txBody>
          <a:bodyPr lIns="0" tIns="15240" rIns="0" bIns="0" anchor="t">
            <a:spAutoFit/>
          </a:bodyPr>
          <a:lstStyle/>
          <a:p>
            <a:pPr marL="0" lvl="0" indent="0" algn="l">
              <a:lnSpc>
                <a:spcPct val="114583"/>
              </a:lnSpc>
              <a:buNone/>
            </a:pPr>
            <a:r>
              <a:rPr sz="2400" b="1" i="0" u="none" strike="noStrike">
                <a:solidFill>
                  <a:srgbClr val="6FBC4D"/>
                </a:solidFill>
                <a:latin typeface="Arial"/>
              </a:rPr>
              <a:t>Image: Pentagon </a:t>
            </a:r>
            <a:r>
              <a:rPr lang="en-US" sz="2400" b="1" i="0" u="none" strike="noStrike">
                <a:solidFill>
                  <a:srgbClr val="6FBC4D"/>
                </a:solidFill>
                <a:latin typeface="Arial"/>
              </a:rPr>
              <a:t>L</a:t>
            </a:r>
            <a:r>
              <a:rPr sz="2400" b="1" i="0" u="none" strike="noStrike">
                <a:solidFill>
                  <a:srgbClr val="6FBC4D"/>
                </a:solidFill>
                <a:latin typeface="Arial"/>
              </a:rPr>
              <a:t>eadership over the U.S. military</a:t>
            </a:r>
          </a:p>
        </p:txBody>
      </p:sp>
      <p:sp>
        <p:nvSpPr>
          <p:cNvPr id="5" name="Do you have a fav..." descr="7740ff4e-c502-40c6-b97a-43cb50e7953f Do you have a fav..."/>
          <p:cNvSpPr/>
          <p:nvPr/>
        </p:nvSpPr>
        <p:spPr>
          <a:xfrm>
            <a:off x="523875" y="6229350"/>
            <a:ext cx="7429500" cy="133350"/>
          </a:xfrm>
          <a:prstGeom prst="rect">
            <a:avLst/>
          </a:prstGeom>
          <a:noFill/>
        </p:spPr>
        <p:txBody>
          <a:bodyPr lIns="0" tIns="15240" rIns="0" bIns="0" anchor="t">
            <a:spAutoFit/>
          </a:bodyPr>
          <a:lstStyle/>
          <a:p>
            <a:pPr marL="0" lvl="0" indent="0" algn="l">
              <a:lnSpc>
                <a:spcPct val="83333"/>
              </a:lnSpc>
              <a:buNone/>
            </a:pPr>
            <a:r>
              <a:rPr sz="1000" b="0" i="1" u="none" strike="noStrike">
                <a:solidFill>
                  <a:srgbClr val="999999"/>
                </a:solidFill>
                <a:latin typeface="Arial"/>
              </a:rPr>
              <a:t>Do you have a favorable or unfavorable opinion of Pentagon leadership over the U.S. military?</a:t>
            </a:r>
          </a:p>
        </p:txBody>
      </p:sp>
      <p:pic>
        <p:nvPicPr>
          <p:cNvPr id="6" name="Image5 Stacked" descr="c9a8755a-1437-4d01-a627-55439c118643 Image5 Stacked"/>
          <p:cNvPicPr>
            <a:picLocks noChangeAspect="1"/>
          </p:cNvPicPr>
          <p:nvPr/>
        </p:nvPicPr>
        <p:blipFill>
          <a:blip r:embed="rId4" cstate="print"/>
          <a:stretch>
            <a:fillRect/>
          </a:stretch>
        </p:blipFill>
        <p:spPr>
          <a:xfrm>
            <a:off x="2733675" y="857250"/>
            <a:ext cx="4286250" cy="2381250"/>
          </a:xfrm>
          <a:prstGeom prst="rect">
            <a:avLst/>
          </a:prstGeom>
        </p:spPr>
      </p:pic>
      <p:pic>
        <p:nvPicPr>
          <p:cNvPr id="7" name="chart.20" descr="b6a0955d-332c-4bff-8e2e-16a3ded66d9f chart.20"/>
          <p:cNvPicPr>
            <a:picLocks noChangeAspect="1"/>
          </p:cNvPicPr>
          <p:nvPr/>
        </p:nvPicPr>
        <p:blipFill>
          <a:blip r:embed="rId5" cstate="print"/>
          <a:stretch>
            <a:fillRect/>
          </a:stretch>
        </p:blipFill>
        <p:spPr>
          <a:xfrm>
            <a:off x="333375" y="3429000"/>
            <a:ext cx="9096375" cy="26193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endParaRPr lang="en-PH"/>
          </a:p>
        </p:txBody>
      </p:sp>
      <p:pic>
        <p:nvPicPr>
          <p:cNvPr id="3" name="Cygnal-Logo-RGB-Horizontal_Full MH" descr="53f29a3e-c84e-4dc8-87d6-213843b1ccab Cygnal-Logo-RGB-Horizontal_Full MH"/>
          <p:cNvPicPr>
            <a:picLocks noChangeAspect="1"/>
          </p:cNvPicPr>
          <p:nvPr/>
        </p:nvPicPr>
        <p:blipFill>
          <a:blip r:embed="rId2" cstate="print"/>
          <a:stretch>
            <a:fillRect/>
          </a:stretch>
        </p:blipFill>
        <p:spPr>
          <a:xfrm>
            <a:off x="8143875" y="6143625"/>
            <a:ext cx="1355026" cy="319725"/>
          </a:xfrm>
          <a:prstGeom prst="rect">
            <a:avLst/>
          </a:prstGeom>
        </p:spPr>
      </p:pic>
      <p:sp>
        <p:nvSpPr>
          <p:cNvPr id="4" name="Insights &amp; Analysis" descr="83a13b92-8181-4dcd-af87-6185bd7cef3f Insights &amp; Analysis"/>
          <p:cNvSpPr/>
          <p:nvPr/>
        </p:nvSpPr>
        <p:spPr>
          <a:xfrm>
            <a:off x="521018" y="266700"/>
            <a:ext cx="8705850" cy="428625"/>
          </a:xfrm>
          <a:prstGeom prst="rect">
            <a:avLst/>
          </a:prstGeom>
          <a:noFill/>
        </p:spPr>
        <p:txBody>
          <a:bodyPr lIns="0" tIns="15240" rIns="0" bIns="0" anchor="t">
            <a:spAutoFit/>
          </a:bodyPr>
          <a:lstStyle/>
          <a:p>
            <a:pPr marL="0" lvl="0" indent="0" algn="l">
              <a:lnSpc>
                <a:spcPct val="114583"/>
              </a:lnSpc>
              <a:buNone/>
            </a:pPr>
            <a:r>
              <a:rPr sz="2400" b="1" i="0" u="none" strike="noStrike">
                <a:solidFill>
                  <a:srgbClr val="6FBC4D"/>
                </a:solidFill>
                <a:latin typeface="Arial"/>
              </a:rPr>
              <a:t>Insights &amp; Analysis</a:t>
            </a:r>
          </a:p>
        </p:txBody>
      </p:sp>
      <p:sp>
        <p:nvSpPr>
          <p:cNvPr id="5" name="Analysis points b..." descr="f4daeec3-ef61-48ed-95fe-bc90f495fbd1 Analysis points b..."/>
          <p:cNvSpPr/>
          <p:nvPr/>
        </p:nvSpPr>
        <p:spPr>
          <a:xfrm>
            <a:off x="484312" y="813470"/>
            <a:ext cx="8934450" cy="5332678"/>
          </a:xfrm>
          <a:prstGeom prst="rect">
            <a:avLst/>
          </a:prstGeom>
          <a:noFill/>
        </p:spPr>
        <p:txBody>
          <a:bodyPr lIns="0" tIns="15240" rIns="0" bIns="0" anchor="t">
            <a:spAutoFit/>
          </a:bodyPr>
          <a:lstStyle/>
          <a:p>
            <a:pPr marL="285750" lvl="0" indent="-285750" algn="l">
              <a:lnSpc>
                <a:spcPct val="83333"/>
              </a:lnSpc>
              <a:spcAft>
                <a:spcPts val="800"/>
              </a:spcAft>
              <a:buClr>
                <a:srgbClr val="81CF51"/>
              </a:buClr>
              <a:buFont typeface="Arial" panose="020B0604020202020204" pitchFamily="34" charset="0"/>
              <a:buChar char="•"/>
            </a:pPr>
            <a:r>
              <a:rPr lang="en-US" sz="1600" b="0" i="0" u="none" strike="noStrike">
                <a:solidFill>
                  <a:srgbClr val="000000"/>
                </a:solidFill>
                <a:effectLst/>
                <a:latin typeface="Arial" panose="020B0604020202020204" pitchFamily="34" charset="0"/>
              </a:rPr>
              <a:t>Joe </a:t>
            </a:r>
            <a:r>
              <a:rPr lang="en-US" sz="1600" b="1" i="0" u="none" strike="noStrike">
                <a:solidFill>
                  <a:srgbClr val="000000"/>
                </a:solidFill>
                <a:effectLst/>
                <a:latin typeface="Arial" panose="020B0604020202020204" pitchFamily="34" charset="0"/>
              </a:rPr>
              <a:t>Biden’s image noticeably improved </a:t>
            </a:r>
            <a:r>
              <a:rPr lang="en-US" sz="1600" b="0" i="0" u="none" strike="noStrike">
                <a:solidFill>
                  <a:srgbClr val="000000"/>
                </a:solidFill>
                <a:effectLst/>
                <a:latin typeface="Arial" panose="020B0604020202020204" pitchFamily="34" charset="0"/>
              </a:rPr>
              <a:t>since last month - from upside down by 8 to upside down by 3 – likely due to the war in Israel. (Biden was as 45% fav / 53% </a:t>
            </a:r>
            <a:r>
              <a:rPr lang="en-US" sz="1600" b="0" i="0" u="none" strike="noStrike" err="1">
                <a:solidFill>
                  <a:srgbClr val="000000"/>
                </a:solidFill>
                <a:effectLst/>
                <a:latin typeface="Arial" panose="020B0604020202020204" pitchFamily="34" charset="0"/>
              </a:rPr>
              <a:t>unfav</a:t>
            </a:r>
            <a:r>
              <a:rPr lang="en-US" sz="1600" b="0" i="0" u="none" strike="noStrike">
                <a:solidFill>
                  <a:srgbClr val="000000"/>
                </a:solidFill>
                <a:effectLst/>
                <a:latin typeface="Arial" panose="020B0604020202020204" pitchFamily="34" charset="0"/>
              </a:rPr>
              <a:t> [-8 net fav]; now he is 47% fav / 50% </a:t>
            </a:r>
            <a:r>
              <a:rPr lang="en-US" sz="1600" b="0" i="0" u="none" strike="noStrike" err="1">
                <a:solidFill>
                  <a:srgbClr val="000000"/>
                </a:solidFill>
                <a:effectLst/>
                <a:latin typeface="Arial" panose="020B0604020202020204" pitchFamily="34" charset="0"/>
              </a:rPr>
              <a:t>unfav</a:t>
            </a:r>
            <a:r>
              <a:rPr lang="en-US" sz="1600" b="0" i="0" u="none" strike="noStrike">
                <a:solidFill>
                  <a:srgbClr val="000000"/>
                </a:solidFill>
                <a:effectLst/>
                <a:latin typeface="Arial" panose="020B0604020202020204" pitchFamily="34" charset="0"/>
              </a:rPr>
              <a:t> [-3 net fav]). </a:t>
            </a:r>
          </a:p>
          <a:p>
            <a:pPr marL="742950" lvl="1" indent="-285750">
              <a:lnSpc>
                <a:spcPct val="83333"/>
              </a:lnSpc>
              <a:spcAft>
                <a:spcPts val="800"/>
              </a:spcAft>
              <a:buClr>
                <a:srgbClr val="81CF51"/>
              </a:buClr>
              <a:buFont typeface="Arial" panose="020B0604020202020204" pitchFamily="34" charset="0"/>
              <a:buChar char="•"/>
            </a:pPr>
            <a:r>
              <a:rPr lang="en-US" sz="1600" b="0" i="0" u="none" strike="noStrike">
                <a:solidFill>
                  <a:srgbClr val="000000"/>
                </a:solidFill>
                <a:effectLst/>
                <a:latin typeface="Arial" panose="020B0604020202020204" pitchFamily="34" charset="0"/>
              </a:rPr>
              <a:t>Donald </a:t>
            </a:r>
            <a:r>
              <a:rPr lang="en-US" sz="1600" b="1" i="0" u="none" strike="noStrike">
                <a:solidFill>
                  <a:srgbClr val="000000"/>
                </a:solidFill>
                <a:effectLst/>
                <a:latin typeface="Arial" panose="020B0604020202020204" pitchFamily="34" charset="0"/>
              </a:rPr>
              <a:t>Trump</a:t>
            </a:r>
            <a:r>
              <a:rPr lang="en-US" sz="1600" b="0" i="0" u="none" strike="noStrike">
                <a:solidFill>
                  <a:srgbClr val="000000"/>
                </a:solidFill>
                <a:effectLst/>
                <a:latin typeface="Arial" panose="020B0604020202020204" pitchFamily="34" charset="0"/>
              </a:rPr>
              <a:t> (-10 net fav) is 6 points more favorable with independents than Biden. </a:t>
            </a:r>
            <a:r>
              <a:rPr lang="en-US" sz="1600" b="0" i="0">
                <a:solidFill>
                  <a:srgbClr val="000000"/>
                </a:solidFill>
                <a:effectLst/>
                <a:latin typeface="Arial" panose="020B0604020202020204" pitchFamily="34" charset="0"/>
              </a:rPr>
              <a:t>​</a:t>
            </a:r>
            <a:endParaRPr lang="en-US" sz="1600" b="0" i="0" u="none" strike="noStrike">
              <a:solidFill>
                <a:srgbClr val="000000"/>
              </a:solidFill>
              <a:effectLst/>
              <a:latin typeface="Arial" panose="020B0604020202020204" pitchFamily="34" charset="0"/>
            </a:endParaRPr>
          </a:p>
          <a:p>
            <a:pPr marL="285750" lvl="0" indent="-285750" algn="l">
              <a:lnSpc>
                <a:spcPct val="83333"/>
              </a:lnSpc>
              <a:spcAft>
                <a:spcPts val="800"/>
              </a:spcAft>
              <a:buClr>
                <a:srgbClr val="81CF51"/>
              </a:buClr>
              <a:buFont typeface="Arial" panose="020B0604020202020204" pitchFamily="34" charset="0"/>
              <a:buChar char="•"/>
            </a:pPr>
            <a:r>
              <a:rPr lang="en-US" sz="1600" b="0" i="0" u="none" strike="noStrike">
                <a:solidFill>
                  <a:srgbClr val="000000"/>
                </a:solidFill>
                <a:effectLst/>
                <a:latin typeface="Arial"/>
                <a:cs typeface="Arial"/>
              </a:rPr>
              <a:t>The </a:t>
            </a:r>
            <a:r>
              <a:rPr lang="en-US" sz="1600" b="1" i="0" u="none" strike="noStrike">
                <a:solidFill>
                  <a:srgbClr val="000000"/>
                </a:solidFill>
                <a:effectLst/>
                <a:latin typeface="Arial"/>
                <a:cs typeface="Arial"/>
              </a:rPr>
              <a:t>Biden-Trump rematch </a:t>
            </a:r>
            <a:r>
              <a:rPr lang="en-US" sz="1600" b="1">
                <a:solidFill>
                  <a:srgbClr val="000000"/>
                </a:solidFill>
                <a:latin typeface="Arial"/>
                <a:cs typeface="Arial"/>
              </a:rPr>
              <a:t>now</a:t>
            </a:r>
            <a:r>
              <a:rPr lang="en-US" sz="1600" b="1" i="0" u="none" strike="noStrike">
                <a:solidFill>
                  <a:srgbClr val="000000"/>
                </a:solidFill>
                <a:effectLst/>
                <a:latin typeface="Arial"/>
                <a:cs typeface="Arial"/>
              </a:rPr>
              <a:t> has Biden with a +2 lead</a:t>
            </a:r>
            <a:r>
              <a:rPr lang="en-US" sz="1600" b="1">
                <a:solidFill>
                  <a:srgbClr val="000000"/>
                </a:solidFill>
                <a:latin typeface="Arial"/>
                <a:cs typeface="Arial"/>
              </a:rPr>
              <a:t> </a:t>
            </a:r>
            <a:r>
              <a:rPr lang="en-US" sz="1600" b="0" i="0" u="none" strike="noStrike">
                <a:solidFill>
                  <a:srgbClr val="000000"/>
                </a:solidFill>
                <a:effectLst/>
                <a:latin typeface="Arial"/>
                <a:cs typeface="Arial"/>
              </a:rPr>
              <a:t>(47% Biden / Trump 45%), reverting back to where it stood in September after being tied in October</a:t>
            </a:r>
            <a:r>
              <a:rPr lang="en-US" sz="1600" b="0" i="0">
                <a:solidFill>
                  <a:srgbClr val="000000"/>
                </a:solidFill>
                <a:effectLst/>
                <a:latin typeface="Arial"/>
                <a:cs typeface="Arial"/>
              </a:rPr>
              <a:t>​.</a:t>
            </a:r>
          </a:p>
          <a:p>
            <a:pPr marL="742950" lvl="1" indent="-285750">
              <a:lnSpc>
                <a:spcPct val="83333"/>
              </a:lnSpc>
              <a:spcAft>
                <a:spcPts val="800"/>
              </a:spcAft>
              <a:buClr>
                <a:srgbClr val="81CF51"/>
              </a:buClr>
              <a:buFont typeface="Arial" panose="020B0604020202020204" pitchFamily="34" charset="0"/>
              <a:buChar char="•"/>
            </a:pPr>
            <a:r>
              <a:rPr lang="en-US" sz="1600" b="0" i="0" u="none" strike="noStrike">
                <a:solidFill>
                  <a:srgbClr val="000000"/>
                </a:solidFill>
                <a:effectLst/>
                <a:latin typeface="Arial" panose="020B0604020202020204" pitchFamily="34" charset="0"/>
              </a:rPr>
              <a:t>44% of </a:t>
            </a:r>
            <a:r>
              <a:rPr lang="en-US" sz="1600" b="1" i="0" u="none" strike="noStrike">
                <a:solidFill>
                  <a:srgbClr val="000000"/>
                </a:solidFill>
                <a:effectLst/>
                <a:latin typeface="Arial" panose="020B0604020202020204" pitchFamily="34" charset="0"/>
              </a:rPr>
              <a:t>Independents</a:t>
            </a:r>
            <a:r>
              <a:rPr lang="en-US" sz="1600" b="0" i="0" u="none" strike="noStrike">
                <a:solidFill>
                  <a:srgbClr val="000000"/>
                </a:solidFill>
                <a:effectLst/>
                <a:latin typeface="Arial" panose="020B0604020202020204" pitchFamily="34" charset="0"/>
              </a:rPr>
              <a:t> would vote for </a:t>
            </a:r>
            <a:r>
              <a:rPr lang="en-US" sz="1600" b="1" i="0" u="none" strike="noStrike">
                <a:solidFill>
                  <a:srgbClr val="000000"/>
                </a:solidFill>
                <a:effectLst/>
                <a:latin typeface="Arial" panose="020B0604020202020204" pitchFamily="34" charset="0"/>
              </a:rPr>
              <a:t>Trump</a:t>
            </a:r>
            <a:r>
              <a:rPr lang="en-US" sz="1600" b="0" i="0" u="none" strike="noStrike">
                <a:solidFill>
                  <a:srgbClr val="000000"/>
                </a:solidFill>
                <a:effectLst/>
                <a:latin typeface="Arial" panose="020B0604020202020204" pitchFamily="34" charset="0"/>
              </a:rPr>
              <a:t>, 38% for </a:t>
            </a:r>
            <a:r>
              <a:rPr lang="en-US" sz="1600" i="0" u="none" strike="noStrike">
                <a:solidFill>
                  <a:srgbClr val="000000"/>
                </a:solidFill>
                <a:effectLst/>
                <a:latin typeface="Arial" panose="020B0604020202020204" pitchFamily="34" charset="0"/>
              </a:rPr>
              <a:t>Biden, and 18</a:t>
            </a:r>
            <a:r>
              <a:rPr lang="en-US" sz="1600" b="0" i="0" u="none" strike="noStrike">
                <a:solidFill>
                  <a:srgbClr val="000000"/>
                </a:solidFill>
                <a:effectLst/>
                <a:latin typeface="Arial" panose="020B0604020202020204" pitchFamily="34" charset="0"/>
              </a:rPr>
              <a:t>% are </a:t>
            </a:r>
            <a:r>
              <a:rPr lang="en-US" sz="1600" b="1" i="0" u="none" strike="noStrike">
                <a:solidFill>
                  <a:srgbClr val="000000"/>
                </a:solidFill>
                <a:effectLst/>
                <a:latin typeface="Arial" panose="020B0604020202020204" pitchFamily="34" charset="0"/>
              </a:rPr>
              <a:t>Undecided.</a:t>
            </a:r>
            <a:endParaRPr lang="en-US" sz="1600" b="0" i="0">
              <a:solidFill>
                <a:srgbClr val="000000"/>
              </a:solidFill>
              <a:effectLst/>
              <a:latin typeface="Arial" panose="020B0604020202020204" pitchFamily="34" charset="0"/>
            </a:endParaRPr>
          </a:p>
          <a:p>
            <a:pPr marL="285750" lvl="0" indent="-285750" algn="l">
              <a:lnSpc>
                <a:spcPct val="83333"/>
              </a:lnSpc>
              <a:spcAft>
                <a:spcPts val="800"/>
              </a:spcAft>
              <a:buClr>
                <a:srgbClr val="81CF51"/>
              </a:buClr>
              <a:buFont typeface="Arial" panose="020B0604020202020204" pitchFamily="34" charset="0"/>
              <a:buChar char="•"/>
            </a:pPr>
            <a:r>
              <a:rPr lang="en-US" sz="1600" b="1" i="0" u="none" strike="noStrike">
                <a:solidFill>
                  <a:srgbClr val="000000"/>
                </a:solidFill>
                <a:effectLst/>
                <a:latin typeface="Arial" panose="020B0604020202020204" pitchFamily="34" charset="0"/>
              </a:rPr>
              <a:t>Biden</a:t>
            </a:r>
            <a:r>
              <a:rPr lang="en-US" sz="1600" b="0" i="0" u="none" strike="noStrike">
                <a:solidFill>
                  <a:srgbClr val="000000"/>
                </a:solidFill>
                <a:effectLst/>
                <a:latin typeface="Arial" panose="020B0604020202020204" pitchFamily="34" charset="0"/>
              </a:rPr>
              <a:t> leads by +4 against a </a:t>
            </a:r>
            <a:r>
              <a:rPr lang="en-US" sz="1600" b="1" i="0" u="none" strike="noStrike">
                <a:solidFill>
                  <a:srgbClr val="000000"/>
                </a:solidFill>
                <a:effectLst/>
                <a:latin typeface="Arial" panose="020B0604020202020204" pitchFamily="34" charset="0"/>
              </a:rPr>
              <a:t>generic Republican </a:t>
            </a:r>
            <a:r>
              <a:rPr lang="en-US" sz="1600" b="0" i="0" u="none" strike="noStrike">
                <a:solidFill>
                  <a:srgbClr val="000000"/>
                </a:solidFill>
                <a:effectLst/>
                <a:latin typeface="Arial" panose="020B0604020202020204" pitchFamily="34" charset="0"/>
              </a:rPr>
              <a:t>who isn’t Trump (Biden +1 in October).</a:t>
            </a:r>
            <a:r>
              <a:rPr lang="en-US" sz="1600" b="0" i="0">
                <a:solidFill>
                  <a:srgbClr val="000000"/>
                </a:solidFill>
                <a:effectLst/>
                <a:latin typeface="Arial" panose="020B0604020202020204" pitchFamily="34" charset="0"/>
              </a:rPr>
              <a:t>​</a:t>
            </a:r>
          </a:p>
          <a:p>
            <a:pPr marL="742950" lvl="1" indent="-285750">
              <a:lnSpc>
                <a:spcPct val="83333"/>
              </a:lnSpc>
              <a:spcAft>
                <a:spcPts val="800"/>
              </a:spcAft>
              <a:buClr>
                <a:srgbClr val="81CF51"/>
              </a:buClr>
              <a:buFont typeface="Arial" panose="020B0604020202020204" pitchFamily="34" charset="0"/>
              <a:buChar char="•"/>
            </a:pPr>
            <a:r>
              <a:rPr lang="en-US" sz="1600" i="0" u="none" strike="noStrike">
                <a:solidFill>
                  <a:srgbClr val="000000"/>
                </a:solidFill>
                <a:effectLst/>
                <a:latin typeface="Arial" panose="020B0604020202020204" pitchFamily="34" charset="0"/>
              </a:rPr>
              <a:t>In this scenario, </a:t>
            </a:r>
            <a:r>
              <a:rPr lang="en-US" sz="1600" b="1" i="0" u="none" strike="noStrike">
                <a:solidFill>
                  <a:srgbClr val="000000"/>
                </a:solidFill>
                <a:effectLst/>
                <a:latin typeface="Arial" panose="020B0604020202020204" pitchFamily="34" charset="0"/>
              </a:rPr>
              <a:t>Independent’s</a:t>
            </a:r>
            <a:r>
              <a:rPr lang="en-US" sz="1600" b="0" i="0" u="none" strike="noStrike">
                <a:solidFill>
                  <a:srgbClr val="000000"/>
                </a:solidFill>
                <a:effectLst/>
                <a:latin typeface="Arial" panose="020B0604020202020204" pitchFamily="34" charset="0"/>
              </a:rPr>
              <a:t> support for </a:t>
            </a:r>
            <a:r>
              <a:rPr lang="en-US" sz="1600" b="1" i="0" u="none" strike="noStrike">
                <a:solidFill>
                  <a:srgbClr val="000000"/>
                </a:solidFill>
                <a:effectLst/>
                <a:latin typeface="Arial" panose="020B0604020202020204" pitchFamily="34" charset="0"/>
              </a:rPr>
              <a:t>Biden</a:t>
            </a:r>
            <a:r>
              <a:rPr lang="en-US" sz="1600" b="0" i="0" u="none" strike="noStrike">
                <a:solidFill>
                  <a:srgbClr val="000000"/>
                </a:solidFill>
                <a:effectLst/>
                <a:latin typeface="Arial" panose="020B0604020202020204" pitchFamily="34" charset="0"/>
              </a:rPr>
              <a:t> drops to 31% while their support for </a:t>
            </a:r>
            <a:r>
              <a:rPr lang="en-US" sz="1600" b="1" i="0" u="none" strike="noStrike">
                <a:solidFill>
                  <a:srgbClr val="000000"/>
                </a:solidFill>
                <a:effectLst/>
                <a:latin typeface="Arial" panose="020B0604020202020204" pitchFamily="34" charset="0"/>
              </a:rPr>
              <a:t>Republicans</a:t>
            </a:r>
            <a:r>
              <a:rPr lang="en-US" sz="1600" b="0" i="0" u="none" strike="noStrike">
                <a:solidFill>
                  <a:srgbClr val="000000"/>
                </a:solidFill>
                <a:effectLst/>
                <a:latin typeface="Arial" panose="020B0604020202020204" pitchFamily="34" charset="0"/>
              </a:rPr>
              <a:t> is relatively steady at 42%. </a:t>
            </a:r>
            <a:r>
              <a:rPr lang="en-US" sz="1600" b="1" i="0" u="none" strike="noStrike">
                <a:solidFill>
                  <a:srgbClr val="000000"/>
                </a:solidFill>
                <a:effectLst/>
                <a:latin typeface="Arial" panose="020B0604020202020204" pitchFamily="34" charset="0"/>
              </a:rPr>
              <a:t>Undecided Independents </a:t>
            </a:r>
            <a:r>
              <a:rPr lang="en-US" sz="1600" b="0" i="0" u="none" strike="noStrike">
                <a:solidFill>
                  <a:srgbClr val="000000"/>
                </a:solidFill>
                <a:effectLst/>
                <a:latin typeface="Arial" panose="020B0604020202020204" pitchFamily="34" charset="0"/>
              </a:rPr>
              <a:t>jump up to 27%.</a:t>
            </a:r>
            <a:r>
              <a:rPr lang="en-US" sz="1600" b="0" i="0">
                <a:solidFill>
                  <a:srgbClr val="000000"/>
                </a:solidFill>
                <a:effectLst/>
                <a:latin typeface="Arial" panose="020B0604020202020204" pitchFamily="34" charset="0"/>
              </a:rPr>
              <a:t>​</a:t>
            </a:r>
          </a:p>
          <a:p>
            <a:pPr marL="285750" lvl="0" indent="-285750" algn="l">
              <a:lnSpc>
                <a:spcPct val="83333"/>
              </a:lnSpc>
              <a:spcAft>
                <a:spcPts val="800"/>
              </a:spcAft>
              <a:buClr>
                <a:srgbClr val="81CF51"/>
              </a:buClr>
              <a:buFont typeface="Arial" panose="020B0604020202020204" pitchFamily="34" charset="0"/>
              <a:buChar char="•"/>
            </a:pPr>
            <a:r>
              <a:rPr lang="en-US" sz="1600" b="0" i="0" u="none" strike="noStrike">
                <a:solidFill>
                  <a:srgbClr val="000000"/>
                </a:solidFill>
                <a:effectLst/>
                <a:latin typeface="Arial" panose="020B0604020202020204" pitchFamily="34" charset="0"/>
              </a:rPr>
              <a:t>With </a:t>
            </a:r>
            <a:r>
              <a:rPr lang="en-US" sz="1600" b="1" i="0" u="none" strike="noStrike">
                <a:solidFill>
                  <a:srgbClr val="000000"/>
                </a:solidFill>
                <a:effectLst/>
                <a:latin typeface="Arial" panose="020B0604020202020204" pitchFamily="34" charset="0"/>
              </a:rPr>
              <a:t>Robert </a:t>
            </a:r>
            <a:r>
              <a:rPr lang="en-US" sz="1600" b="1">
                <a:solidFill>
                  <a:srgbClr val="000000"/>
                </a:solidFill>
                <a:latin typeface="Arial" panose="020B0604020202020204" pitchFamily="34" charset="0"/>
              </a:rPr>
              <a:t>F. Kennedy, Jr. in the </a:t>
            </a:r>
            <a:r>
              <a:rPr lang="en-US" sz="1600">
                <a:solidFill>
                  <a:srgbClr val="000000"/>
                </a:solidFill>
                <a:latin typeface="Arial" panose="020B0604020202020204" pitchFamily="34" charset="0"/>
              </a:rPr>
              <a:t>race, </a:t>
            </a:r>
            <a:r>
              <a:rPr lang="en-US" sz="1600" b="1">
                <a:solidFill>
                  <a:srgbClr val="000000"/>
                </a:solidFill>
                <a:latin typeface="Arial" panose="020B0604020202020204" pitchFamily="34" charset="0"/>
              </a:rPr>
              <a:t>Trump </a:t>
            </a:r>
            <a:r>
              <a:rPr lang="en-US" sz="1600">
                <a:solidFill>
                  <a:srgbClr val="000000"/>
                </a:solidFill>
                <a:latin typeface="Arial" panose="020B0604020202020204" pitchFamily="34" charset="0"/>
              </a:rPr>
              <a:t>falls to 39%, 40% for </a:t>
            </a:r>
            <a:r>
              <a:rPr lang="en-US" sz="1600" b="1">
                <a:solidFill>
                  <a:srgbClr val="000000"/>
                </a:solidFill>
                <a:latin typeface="Arial" panose="020B0604020202020204" pitchFamily="34" charset="0"/>
              </a:rPr>
              <a:t>Biden</a:t>
            </a:r>
            <a:r>
              <a:rPr lang="en-US" sz="1600">
                <a:solidFill>
                  <a:srgbClr val="000000"/>
                </a:solidFill>
                <a:latin typeface="Arial" panose="020B0604020202020204" pitchFamily="34" charset="0"/>
              </a:rPr>
              <a:t>, and 12% for </a:t>
            </a:r>
            <a:r>
              <a:rPr lang="en-US" sz="1600" b="1">
                <a:solidFill>
                  <a:srgbClr val="000000"/>
                </a:solidFill>
                <a:latin typeface="Arial" panose="020B0604020202020204" pitchFamily="34" charset="0"/>
              </a:rPr>
              <a:t>Kennedy</a:t>
            </a:r>
            <a:r>
              <a:rPr lang="en-US" sz="1600">
                <a:solidFill>
                  <a:srgbClr val="000000"/>
                </a:solidFill>
                <a:latin typeface="Arial" panose="020B0604020202020204" pitchFamily="34" charset="0"/>
              </a:rPr>
              <a:t> (Biden+1).</a:t>
            </a:r>
            <a:endParaRPr lang="en-US" sz="1600" b="1">
              <a:solidFill>
                <a:srgbClr val="000000"/>
              </a:solidFill>
              <a:latin typeface="Arial" panose="020B0604020202020204" pitchFamily="34" charset="0"/>
            </a:endParaRPr>
          </a:p>
          <a:p>
            <a:pPr marL="742950" lvl="1" indent="-285750">
              <a:lnSpc>
                <a:spcPct val="83333"/>
              </a:lnSpc>
              <a:spcAft>
                <a:spcPts val="800"/>
              </a:spcAft>
              <a:buClr>
                <a:srgbClr val="81CF51"/>
              </a:buClr>
              <a:buFont typeface="Arial" panose="020B0604020202020204" pitchFamily="34" charset="0"/>
              <a:buChar char="•"/>
            </a:pPr>
            <a:r>
              <a:rPr lang="en-US" sz="1600">
                <a:solidFill>
                  <a:srgbClr val="000000"/>
                </a:solidFill>
                <a:latin typeface="Arial" panose="020B0604020202020204" pitchFamily="34" charset="0"/>
              </a:rPr>
              <a:t>17% of </a:t>
            </a:r>
            <a:r>
              <a:rPr lang="en-US" sz="1600" b="1">
                <a:solidFill>
                  <a:srgbClr val="000000"/>
                </a:solidFill>
                <a:latin typeface="Arial" panose="020B0604020202020204" pitchFamily="34" charset="0"/>
              </a:rPr>
              <a:t>Independents </a:t>
            </a:r>
            <a:r>
              <a:rPr lang="en-US" sz="1600">
                <a:solidFill>
                  <a:srgbClr val="000000"/>
                </a:solidFill>
                <a:latin typeface="Arial" panose="020B0604020202020204" pitchFamily="34" charset="0"/>
              </a:rPr>
              <a:t>support </a:t>
            </a:r>
            <a:r>
              <a:rPr lang="en-US" sz="1600" b="1">
                <a:solidFill>
                  <a:srgbClr val="000000"/>
                </a:solidFill>
                <a:latin typeface="Arial" panose="020B0604020202020204" pitchFamily="34" charset="0"/>
              </a:rPr>
              <a:t>Kennedy</a:t>
            </a:r>
            <a:r>
              <a:rPr lang="en-US" sz="1600">
                <a:solidFill>
                  <a:srgbClr val="000000"/>
                </a:solidFill>
                <a:latin typeface="Arial" panose="020B0604020202020204" pitchFamily="34" charset="0"/>
              </a:rPr>
              <a:t>, 30% for </a:t>
            </a:r>
            <a:r>
              <a:rPr lang="en-US" sz="1600" b="1">
                <a:solidFill>
                  <a:srgbClr val="000000"/>
                </a:solidFill>
                <a:latin typeface="Arial" panose="020B0604020202020204" pitchFamily="34" charset="0"/>
              </a:rPr>
              <a:t>Biden</a:t>
            </a:r>
            <a:r>
              <a:rPr lang="en-US" sz="1600">
                <a:solidFill>
                  <a:srgbClr val="000000"/>
                </a:solidFill>
                <a:latin typeface="Arial" panose="020B0604020202020204" pitchFamily="34" charset="0"/>
              </a:rPr>
              <a:t>, 36% for </a:t>
            </a:r>
            <a:r>
              <a:rPr lang="en-US" sz="1600" b="1">
                <a:solidFill>
                  <a:srgbClr val="000000"/>
                </a:solidFill>
                <a:latin typeface="Arial" panose="020B0604020202020204" pitchFamily="34" charset="0"/>
              </a:rPr>
              <a:t>Trump. </a:t>
            </a:r>
            <a:endParaRPr lang="en-US" sz="1600">
              <a:solidFill>
                <a:srgbClr val="000000"/>
              </a:solidFill>
              <a:latin typeface="Arial" panose="020B0604020202020204" pitchFamily="34" charset="0"/>
            </a:endParaRPr>
          </a:p>
          <a:p>
            <a:pPr marL="285750" lvl="0" indent="-285750" algn="l">
              <a:lnSpc>
                <a:spcPct val="83333"/>
              </a:lnSpc>
              <a:spcAft>
                <a:spcPts val="800"/>
              </a:spcAft>
              <a:buClr>
                <a:srgbClr val="81CF51"/>
              </a:buClr>
              <a:buFont typeface="Arial" panose="020B0604020202020204" pitchFamily="34" charset="0"/>
              <a:buChar char="•"/>
            </a:pPr>
            <a:r>
              <a:rPr lang="en-US" sz="1600" i="0" u="none" strike="noStrike">
                <a:solidFill>
                  <a:srgbClr val="000000"/>
                </a:solidFill>
                <a:effectLst/>
                <a:latin typeface="Arial" panose="020B0604020202020204" pitchFamily="34" charset="0"/>
              </a:rPr>
              <a:t>The</a:t>
            </a:r>
            <a:r>
              <a:rPr lang="en-US" sz="1600" b="0" i="0" u="none" strike="noStrike">
                <a:solidFill>
                  <a:srgbClr val="000000"/>
                </a:solidFill>
                <a:effectLst/>
                <a:latin typeface="Arial" panose="020B0604020202020204" pitchFamily="34" charset="0"/>
              </a:rPr>
              <a:t> </a:t>
            </a:r>
            <a:r>
              <a:rPr lang="en-US" sz="1600" b="1" i="0" u="none" strike="noStrike">
                <a:solidFill>
                  <a:srgbClr val="000000"/>
                </a:solidFill>
                <a:effectLst/>
                <a:latin typeface="Arial" panose="020B0604020202020204" pitchFamily="34" charset="0"/>
              </a:rPr>
              <a:t>generic ballot </a:t>
            </a:r>
            <a:r>
              <a:rPr lang="en-US" sz="1600" b="1">
                <a:solidFill>
                  <a:srgbClr val="000000"/>
                </a:solidFill>
                <a:latin typeface="Arial" panose="020B0604020202020204" pitchFamily="34" charset="0"/>
              </a:rPr>
              <a:t>remains tied from October </a:t>
            </a:r>
            <a:r>
              <a:rPr lang="en-US" sz="1600">
                <a:solidFill>
                  <a:srgbClr val="000000"/>
                </a:solidFill>
                <a:latin typeface="Arial" panose="020B0604020202020204" pitchFamily="34" charset="0"/>
              </a:rPr>
              <a:t>after being R+2 in September.</a:t>
            </a:r>
            <a:r>
              <a:rPr lang="en-US" sz="1600" b="0" i="0" u="none" strike="noStrike">
                <a:solidFill>
                  <a:srgbClr val="000000"/>
                </a:solidFill>
                <a:effectLst/>
                <a:latin typeface="Arial" panose="020B0604020202020204" pitchFamily="34" charset="0"/>
              </a:rPr>
              <a:t> Republicans have made up the lost ground with independents from last month (+4%).</a:t>
            </a:r>
            <a:endParaRPr lang="en-US" sz="1600" b="0" i="0">
              <a:solidFill>
                <a:srgbClr val="000000"/>
              </a:solidFill>
              <a:effectLst/>
              <a:latin typeface="Arial" panose="020B0604020202020204" pitchFamily="34" charset="0"/>
            </a:endParaRPr>
          </a:p>
          <a:p>
            <a:pPr marL="742950" lvl="1" indent="-285750">
              <a:lnSpc>
                <a:spcPct val="83333"/>
              </a:lnSpc>
              <a:spcAft>
                <a:spcPts val="800"/>
              </a:spcAft>
              <a:buClr>
                <a:srgbClr val="81CF51"/>
              </a:buClr>
              <a:buFont typeface="Arial" panose="020B0604020202020204" pitchFamily="34" charset="0"/>
              <a:buChar char="•"/>
            </a:pPr>
            <a:r>
              <a:rPr lang="en-US" sz="1600" b="0" i="0" u="none" strike="noStrike">
                <a:solidFill>
                  <a:srgbClr val="000000"/>
                </a:solidFill>
                <a:effectLst/>
                <a:latin typeface="Arial" panose="020B0604020202020204" pitchFamily="34" charset="0"/>
              </a:rPr>
              <a:t>More voters now consider the </a:t>
            </a:r>
            <a:r>
              <a:rPr lang="en-US" sz="1600" b="1" i="0" u="none" strike="noStrike">
                <a:solidFill>
                  <a:srgbClr val="000000"/>
                </a:solidFill>
                <a:effectLst/>
                <a:latin typeface="Arial" panose="020B0604020202020204" pitchFamily="34" charset="0"/>
              </a:rPr>
              <a:t>Republican</a:t>
            </a:r>
            <a:r>
              <a:rPr lang="en-US" sz="1600" b="0" i="0" u="none" strike="noStrike">
                <a:solidFill>
                  <a:srgbClr val="000000"/>
                </a:solidFill>
                <a:effectLst/>
                <a:latin typeface="Arial" panose="020B0604020202020204" pitchFamily="34" charset="0"/>
              </a:rPr>
              <a:t> Party to be more </a:t>
            </a:r>
            <a:r>
              <a:rPr lang="en-US" sz="1600" b="1" i="0" u="none" strike="noStrike">
                <a:solidFill>
                  <a:srgbClr val="000000"/>
                </a:solidFill>
                <a:effectLst/>
                <a:latin typeface="Arial" panose="020B0604020202020204" pitchFamily="34" charset="0"/>
              </a:rPr>
              <a:t>extreme </a:t>
            </a:r>
            <a:r>
              <a:rPr lang="en-US" sz="1600" b="0" i="0" u="none" strike="noStrike">
                <a:solidFill>
                  <a:srgbClr val="000000"/>
                </a:solidFill>
                <a:effectLst/>
                <a:latin typeface="Arial" panose="020B0604020202020204" pitchFamily="34" charset="0"/>
              </a:rPr>
              <a:t>than the </a:t>
            </a:r>
            <a:r>
              <a:rPr lang="en-US" sz="1600" b="1" i="0" u="none" strike="noStrike">
                <a:solidFill>
                  <a:srgbClr val="000000"/>
                </a:solidFill>
                <a:effectLst/>
                <a:latin typeface="Arial" panose="020B0604020202020204" pitchFamily="34" charset="0"/>
              </a:rPr>
              <a:t>Democrat</a:t>
            </a:r>
            <a:r>
              <a:rPr lang="en-US" sz="1600" b="0" i="0" u="none" strike="noStrike">
                <a:solidFill>
                  <a:srgbClr val="000000"/>
                </a:solidFill>
                <a:effectLst/>
                <a:latin typeface="Arial" panose="020B0604020202020204" pitchFamily="34" charset="0"/>
              </a:rPr>
              <a:t> Party (45% Rep / 43% Dem), counting 41% of </a:t>
            </a:r>
            <a:r>
              <a:rPr lang="en-US" sz="1600" b="1" i="0" u="none" strike="noStrike">
                <a:solidFill>
                  <a:srgbClr val="000000"/>
                </a:solidFill>
                <a:effectLst/>
                <a:latin typeface="Arial" panose="020B0604020202020204" pitchFamily="34" charset="0"/>
              </a:rPr>
              <a:t>Democrats </a:t>
            </a:r>
            <a:r>
              <a:rPr lang="en-US" sz="1600" b="0" i="0" u="none" strike="noStrike">
                <a:solidFill>
                  <a:srgbClr val="000000"/>
                </a:solidFill>
                <a:effectLst/>
                <a:latin typeface="Arial" panose="020B0604020202020204" pitchFamily="34" charset="0"/>
              </a:rPr>
              <a:t>thinking that of their own party. In a marked shift from the last poll, 41% of Republicans believe that of theirs as well (only 30% last round). </a:t>
            </a:r>
            <a:r>
              <a:rPr lang="en-US" sz="1600" b="0" i="0">
                <a:solidFill>
                  <a:srgbClr val="000000"/>
                </a:solidFill>
                <a:effectLst/>
                <a:latin typeface="Arial" panose="020B0604020202020204" pitchFamily="34" charset="0"/>
              </a:rPr>
              <a:t>​</a:t>
            </a:r>
          </a:p>
          <a:p>
            <a:pPr marL="285750" lvl="0" indent="-285750" algn="l">
              <a:lnSpc>
                <a:spcPct val="83333"/>
              </a:lnSpc>
              <a:spcAft>
                <a:spcPts val="800"/>
              </a:spcAft>
              <a:buClr>
                <a:srgbClr val="81CF51"/>
              </a:buClr>
              <a:buFont typeface="Arial" panose="020B0604020202020204" pitchFamily="34" charset="0"/>
              <a:buChar char="•"/>
            </a:pPr>
            <a:r>
              <a:rPr lang="en-US" sz="1600" b="0" i="0">
                <a:solidFill>
                  <a:srgbClr val="000000"/>
                </a:solidFill>
                <a:effectLst/>
                <a:latin typeface="Arial" panose="020B0604020202020204" pitchFamily="34" charset="0"/>
              </a:rPr>
              <a:t>The </a:t>
            </a:r>
            <a:r>
              <a:rPr lang="en-US" sz="1600" b="1" i="0">
                <a:solidFill>
                  <a:srgbClr val="000000"/>
                </a:solidFill>
                <a:effectLst/>
                <a:latin typeface="Arial" panose="020B0604020202020204" pitchFamily="34" charset="0"/>
              </a:rPr>
              <a:t>top priority </a:t>
            </a:r>
            <a:r>
              <a:rPr lang="en-US" sz="1600">
                <a:solidFill>
                  <a:srgbClr val="000000"/>
                </a:solidFill>
                <a:latin typeface="Arial" panose="020B0604020202020204" pitchFamily="34" charset="0"/>
              </a:rPr>
              <a:t>for voters remains </a:t>
            </a:r>
            <a:r>
              <a:rPr lang="en-US" sz="1600" b="1">
                <a:solidFill>
                  <a:srgbClr val="000000"/>
                </a:solidFill>
                <a:latin typeface="Arial" panose="020B0604020202020204" pitchFamily="34" charset="0"/>
              </a:rPr>
              <a:t>inflation and the economy </a:t>
            </a:r>
            <a:r>
              <a:rPr lang="en-US" sz="1600">
                <a:solidFill>
                  <a:srgbClr val="000000"/>
                </a:solidFill>
                <a:latin typeface="Arial" panose="020B0604020202020204" pitchFamily="34" charset="0"/>
              </a:rPr>
              <a:t>(31%), followed now by </a:t>
            </a:r>
            <a:r>
              <a:rPr lang="en-US" sz="1600" b="1">
                <a:solidFill>
                  <a:srgbClr val="000000"/>
                </a:solidFill>
                <a:latin typeface="Arial" panose="020B0604020202020204" pitchFamily="34" charset="0"/>
              </a:rPr>
              <a:t>illegal immigration </a:t>
            </a:r>
            <a:r>
              <a:rPr lang="en-US" sz="1600">
                <a:solidFill>
                  <a:srgbClr val="000000"/>
                </a:solidFill>
                <a:latin typeface="Arial" panose="020B0604020202020204" pitchFamily="34" charset="0"/>
              </a:rPr>
              <a:t>(15%) which continues to surpass gun control (9%) and abortion (4%). </a:t>
            </a:r>
            <a:endParaRPr lang="en-US" sz="1600" b="0" i="0">
              <a:solidFill>
                <a:srgbClr val="000000"/>
              </a:solidFill>
              <a:effectLst/>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endParaRPr lang="en-PH"/>
          </a:p>
        </p:txBody>
      </p:sp>
      <p:pic>
        <p:nvPicPr>
          <p:cNvPr id="3" name="Cygnal-Logo-RGB-Horizontal_Full MH" descr="53f29a3e-c84e-4dc8-87d6-213843b1ccab Cygnal-Logo-RGB-Horizontal_Full MH"/>
          <p:cNvPicPr>
            <a:picLocks noChangeAspect="1"/>
          </p:cNvPicPr>
          <p:nvPr/>
        </p:nvPicPr>
        <p:blipFill>
          <a:blip r:embed="rId2" cstate="print"/>
          <a:stretch>
            <a:fillRect/>
          </a:stretch>
        </p:blipFill>
        <p:spPr>
          <a:xfrm>
            <a:off x="8143875" y="6143625"/>
            <a:ext cx="1355026" cy="319725"/>
          </a:xfrm>
          <a:prstGeom prst="rect">
            <a:avLst/>
          </a:prstGeom>
        </p:spPr>
      </p:pic>
      <p:sp>
        <p:nvSpPr>
          <p:cNvPr id="4" name="Percent Change: I..." descr="3be1172f-eb23-4504-a223-784009b17622 Percent Change: I..."/>
          <p:cNvSpPr/>
          <p:nvPr/>
        </p:nvSpPr>
        <p:spPr>
          <a:xfrm>
            <a:off x="523875" y="266700"/>
            <a:ext cx="8705850" cy="847725"/>
          </a:xfrm>
          <a:prstGeom prst="rect">
            <a:avLst/>
          </a:prstGeom>
          <a:noFill/>
        </p:spPr>
        <p:txBody>
          <a:bodyPr lIns="0" tIns="15240" rIns="0" bIns="0" anchor="t">
            <a:spAutoFit/>
          </a:bodyPr>
          <a:lstStyle/>
          <a:p>
            <a:pPr marL="0" lvl="0" indent="0" algn="l">
              <a:lnSpc>
                <a:spcPct val="114583"/>
              </a:lnSpc>
              <a:buNone/>
            </a:pPr>
            <a:r>
              <a:rPr sz="2400" b="1" i="0" u="none" strike="noStrike">
                <a:solidFill>
                  <a:srgbClr val="6FBC4D"/>
                </a:solidFill>
                <a:latin typeface="Arial"/>
              </a:rPr>
              <a:t>Percent Change: Image: U.S. military to Image: Pentagon leadership over the U.S. military</a:t>
            </a:r>
          </a:p>
        </p:txBody>
      </p:sp>
      <p:pic>
        <p:nvPicPr>
          <p:cNvPr id="5" name="chart.51" descr="42ca8f8b-c00f-4830-b14a-f9d6b932c649 chart.51"/>
          <p:cNvPicPr>
            <a:picLocks noChangeAspect="1"/>
          </p:cNvPicPr>
          <p:nvPr/>
        </p:nvPicPr>
        <p:blipFill>
          <a:blip r:embed="rId3" cstate="print"/>
          <a:stretch>
            <a:fillRect/>
          </a:stretch>
        </p:blipFill>
        <p:spPr>
          <a:xfrm>
            <a:off x="328612" y="1143000"/>
            <a:ext cx="9096375" cy="4333875"/>
          </a:xfrm>
          <a:prstGeom prst="rect">
            <a:avLst/>
          </a:prstGeom>
        </p:spPr>
      </p:pic>
      <p:sp>
        <p:nvSpPr>
          <p:cNvPr id="6" name="Rectangle 5">
            <a:extLst>
              <a:ext uri="{FF2B5EF4-FFF2-40B4-BE49-F238E27FC236}">
                <a16:creationId xmlns:a16="http://schemas.microsoft.com/office/drawing/2014/main" id="{C4CB61C7-E82F-5A9B-1C52-9743B8183F03}"/>
              </a:ext>
            </a:extLst>
          </p:cNvPr>
          <p:cNvSpPr/>
          <p:nvPr/>
        </p:nvSpPr>
        <p:spPr>
          <a:xfrm>
            <a:off x="5181600" y="1783080"/>
            <a:ext cx="670560" cy="906780"/>
          </a:xfrm>
          <a:prstGeom prst="rect">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Q11: Top Priority">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endParaRPr lang="en-PH"/>
          </a:p>
        </p:txBody>
      </p:sp>
      <p:pic>
        <p:nvPicPr>
          <p:cNvPr id="3" name="Cygnal-Logo-RGB-Horizontal_Full MH" descr="53f29a3e-c84e-4dc8-87d6-213843b1ccab Cygnal-Logo-RGB-Horizontal_Full MH"/>
          <p:cNvPicPr>
            <a:picLocks noChangeAspect="1"/>
          </p:cNvPicPr>
          <p:nvPr/>
        </p:nvPicPr>
        <p:blipFill>
          <a:blip r:embed="rId3" cstate="print"/>
          <a:stretch>
            <a:fillRect/>
          </a:stretch>
        </p:blipFill>
        <p:spPr>
          <a:xfrm>
            <a:off x="8143875" y="6143625"/>
            <a:ext cx="1355026" cy="319725"/>
          </a:xfrm>
          <a:prstGeom prst="rect">
            <a:avLst/>
          </a:prstGeom>
        </p:spPr>
      </p:pic>
      <p:sp>
        <p:nvSpPr>
          <p:cNvPr id="4" name="Top Priority" descr="402c97dd-a855-4a3e-93f3-de9362ed8326 Top Priority"/>
          <p:cNvSpPr/>
          <p:nvPr/>
        </p:nvSpPr>
        <p:spPr>
          <a:xfrm>
            <a:off x="523875" y="266700"/>
            <a:ext cx="8705850" cy="428625"/>
          </a:xfrm>
          <a:prstGeom prst="rect">
            <a:avLst/>
          </a:prstGeom>
          <a:noFill/>
        </p:spPr>
        <p:txBody>
          <a:bodyPr lIns="0" tIns="15240" rIns="0" bIns="0" anchor="t">
            <a:spAutoFit/>
          </a:bodyPr>
          <a:lstStyle/>
          <a:p>
            <a:pPr marL="0" lvl="0" indent="0" algn="l">
              <a:lnSpc>
                <a:spcPct val="114583"/>
              </a:lnSpc>
              <a:buNone/>
            </a:pPr>
            <a:r>
              <a:rPr sz="2400" b="1" i="0" u="none" strike="noStrike">
                <a:solidFill>
                  <a:srgbClr val="6FBC4D"/>
                </a:solidFill>
                <a:latin typeface="Arial"/>
              </a:rPr>
              <a:t>Top Priority</a:t>
            </a:r>
          </a:p>
        </p:txBody>
      </p:sp>
      <p:sp>
        <p:nvSpPr>
          <p:cNvPr id="5" name="Which one of the ..." descr="f5e50158-6c34-482c-974d-dd39dce55a00 Which one of the ..."/>
          <p:cNvSpPr/>
          <p:nvPr/>
        </p:nvSpPr>
        <p:spPr>
          <a:xfrm>
            <a:off x="523875" y="6229350"/>
            <a:ext cx="7429500" cy="133350"/>
          </a:xfrm>
          <a:prstGeom prst="rect">
            <a:avLst/>
          </a:prstGeom>
          <a:noFill/>
        </p:spPr>
        <p:txBody>
          <a:bodyPr lIns="0" tIns="15240" rIns="0" bIns="0" anchor="t">
            <a:spAutoFit/>
          </a:bodyPr>
          <a:lstStyle/>
          <a:p>
            <a:pPr marL="0" lvl="0" indent="0" algn="l">
              <a:lnSpc>
                <a:spcPct val="83333"/>
              </a:lnSpc>
              <a:buNone/>
            </a:pPr>
            <a:r>
              <a:rPr sz="1000" b="0" i="1" u="none" strike="noStrike">
                <a:solidFill>
                  <a:srgbClr val="999999"/>
                </a:solidFill>
                <a:latin typeface="Arial"/>
              </a:rPr>
              <a:t>Which one of the following issues do you believe should be the top priority for Congress?</a:t>
            </a:r>
          </a:p>
        </p:txBody>
      </p:sp>
      <p:pic>
        <p:nvPicPr>
          <p:cNvPr id="6" name="chart.10" descr="35d52ade-e089-4552-a554-f5495925b00e chart.10"/>
          <p:cNvPicPr>
            <a:picLocks noChangeAspect="1"/>
          </p:cNvPicPr>
          <p:nvPr/>
        </p:nvPicPr>
        <p:blipFill>
          <a:blip r:embed="rId4" cstate="print"/>
          <a:stretch>
            <a:fillRect/>
          </a:stretch>
        </p:blipFill>
        <p:spPr>
          <a:xfrm>
            <a:off x="333375" y="3429000"/>
            <a:ext cx="9096375" cy="2619375"/>
          </a:xfrm>
          <a:prstGeom prst="rect">
            <a:avLst/>
          </a:prstGeom>
        </p:spPr>
      </p:pic>
      <p:pic>
        <p:nvPicPr>
          <p:cNvPr id="7" name="Top Priority" descr="79facebf-fbf5-4510-ad99-8b9c98689b92 Top Priority"/>
          <p:cNvPicPr>
            <a:picLocks noChangeAspect="1"/>
          </p:cNvPicPr>
          <p:nvPr/>
        </p:nvPicPr>
        <p:blipFill>
          <a:blip r:embed="rId5" cstate="print"/>
          <a:stretch>
            <a:fillRect/>
          </a:stretch>
        </p:blipFill>
        <p:spPr>
          <a:xfrm>
            <a:off x="352425" y="857250"/>
            <a:ext cx="9048749" cy="2381250"/>
          </a:xfrm>
          <a:prstGeom prst="rect">
            <a:avLst/>
          </a:prstGeom>
        </p:spPr>
      </p:pic>
      <p:sp>
        <p:nvSpPr>
          <p:cNvPr id="9" name="Rectangle 8">
            <a:extLst>
              <a:ext uri="{FF2B5EF4-FFF2-40B4-BE49-F238E27FC236}">
                <a16:creationId xmlns:a16="http://schemas.microsoft.com/office/drawing/2014/main" id="{2F99860C-0597-2475-1189-1E89436977DD}"/>
              </a:ext>
            </a:extLst>
          </p:cNvPr>
          <p:cNvSpPr/>
          <p:nvPr/>
        </p:nvSpPr>
        <p:spPr>
          <a:xfrm>
            <a:off x="1417320" y="4358640"/>
            <a:ext cx="838200" cy="182880"/>
          </a:xfrm>
          <a:prstGeom prst="rect">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07E5D9-61E0-B96B-5C04-B24AD5B82C5B}"/>
              </a:ext>
            </a:extLst>
          </p:cNvPr>
          <p:cNvSpPr/>
          <p:nvPr/>
        </p:nvSpPr>
        <p:spPr>
          <a:xfrm>
            <a:off x="5463540" y="4732020"/>
            <a:ext cx="198120" cy="883920"/>
          </a:xfrm>
          <a:prstGeom prst="rect">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3BFED8A-ABC2-AFEA-77DF-A8DC0C851FE4}"/>
              </a:ext>
            </a:extLst>
          </p:cNvPr>
          <p:cNvSpPr/>
          <p:nvPr/>
        </p:nvSpPr>
        <p:spPr>
          <a:xfrm>
            <a:off x="5882640" y="4732020"/>
            <a:ext cx="198120" cy="883920"/>
          </a:xfrm>
          <a:prstGeom prst="rect">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Top Priority - Trend">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endParaRPr lang="en-PH"/>
          </a:p>
        </p:txBody>
      </p:sp>
      <p:pic>
        <p:nvPicPr>
          <p:cNvPr id="3" name="Cygnal-Logo-RGB-Horizontal_Full MH" descr="53f29a3e-c84e-4dc8-87d6-213843b1ccab Cygnal-Logo-RGB-Horizontal_Full MH"/>
          <p:cNvPicPr>
            <a:picLocks noChangeAspect="1"/>
          </p:cNvPicPr>
          <p:nvPr/>
        </p:nvPicPr>
        <p:blipFill>
          <a:blip r:embed="rId2" cstate="print"/>
          <a:stretch>
            <a:fillRect/>
          </a:stretch>
        </p:blipFill>
        <p:spPr>
          <a:xfrm>
            <a:off x="8143875" y="6143625"/>
            <a:ext cx="1355026" cy="319725"/>
          </a:xfrm>
          <a:prstGeom prst="rect">
            <a:avLst/>
          </a:prstGeom>
        </p:spPr>
      </p:pic>
      <p:sp>
        <p:nvSpPr>
          <p:cNvPr id="4" name="Trend: Top Priority" descr="867c7ed7-cfeb-40ab-af12-b06574b2417d Trend: Top Priority"/>
          <p:cNvSpPr/>
          <p:nvPr/>
        </p:nvSpPr>
        <p:spPr>
          <a:xfrm>
            <a:off x="521018" y="266700"/>
            <a:ext cx="8705850" cy="428625"/>
          </a:xfrm>
          <a:prstGeom prst="rect">
            <a:avLst/>
          </a:prstGeom>
          <a:noFill/>
        </p:spPr>
        <p:txBody>
          <a:bodyPr lIns="0" tIns="15240" rIns="0" bIns="0" anchor="t">
            <a:spAutoFit/>
          </a:bodyPr>
          <a:lstStyle/>
          <a:p>
            <a:pPr marL="0" lvl="0" indent="0" algn="l">
              <a:lnSpc>
                <a:spcPct val="114583"/>
              </a:lnSpc>
              <a:buNone/>
            </a:pPr>
            <a:r>
              <a:rPr sz="2400" b="1" i="0" u="none" strike="noStrike">
                <a:solidFill>
                  <a:srgbClr val="6FBC4D"/>
                </a:solidFill>
                <a:latin typeface="Arial"/>
              </a:rPr>
              <a:t>Trend: Top Priority</a:t>
            </a:r>
          </a:p>
        </p:txBody>
      </p:sp>
      <p:pic>
        <p:nvPicPr>
          <p:cNvPr id="5" name="chart.27" descr="d3e62dea-2ef0-4e48-ae75-55aff7ca59df chart.27"/>
          <p:cNvPicPr>
            <a:picLocks noChangeAspect="1"/>
          </p:cNvPicPr>
          <p:nvPr/>
        </p:nvPicPr>
        <p:blipFill>
          <a:blip r:embed="rId3" cstate="print"/>
          <a:stretch>
            <a:fillRect/>
          </a:stretch>
        </p:blipFill>
        <p:spPr>
          <a:xfrm>
            <a:off x="523875" y="962025"/>
            <a:ext cx="8705850" cy="494347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Top Priority Change Heatmap">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endParaRPr lang="en-PH"/>
          </a:p>
        </p:txBody>
      </p:sp>
      <p:pic>
        <p:nvPicPr>
          <p:cNvPr id="3" name="Cygnal-Logo-RGB-Horizontal_Full MH" descr="53f29a3e-c84e-4dc8-87d6-213843b1ccab Cygnal-Logo-RGB-Horizontal_Full MH"/>
          <p:cNvPicPr>
            <a:picLocks noChangeAspect="1"/>
          </p:cNvPicPr>
          <p:nvPr/>
        </p:nvPicPr>
        <p:blipFill>
          <a:blip r:embed="rId2" cstate="print"/>
          <a:stretch>
            <a:fillRect/>
          </a:stretch>
        </p:blipFill>
        <p:spPr>
          <a:xfrm>
            <a:off x="8143875" y="6143625"/>
            <a:ext cx="1355026" cy="319725"/>
          </a:xfrm>
          <a:prstGeom prst="rect">
            <a:avLst/>
          </a:prstGeom>
        </p:spPr>
      </p:pic>
      <p:sp>
        <p:nvSpPr>
          <p:cNvPr id="4" name="Percent Change: T..." descr="e5b43a1e-cf70-42e3-8e43-148d9124c172 Percent Change: T..."/>
          <p:cNvSpPr/>
          <p:nvPr/>
        </p:nvSpPr>
        <p:spPr>
          <a:xfrm>
            <a:off x="523875" y="266700"/>
            <a:ext cx="8705850" cy="428625"/>
          </a:xfrm>
          <a:prstGeom prst="rect">
            <a:avLst/>
          </a:prstGeom>
          <a:noFill/>
        </p:spPr>
        <p:txBody>
          <a:bodyPr lIns="0" tIns="15240" rIns="0" bIns="0" anchor="t">
            <a:spAutoFit/>
          </a:bodyPr>
          <a:lstStyle/>
          <a:p>
            <a:pPr marL="0" lvl="0" indent="0" algn="l">
              <a:lnSpc>
                <a:spcPct val="114583"/>
              </a:lnSpc>
              <a:buNone/>
            </a:pPr>
            <a:r>
              <a:rPr sz="2400" b="1" i="0" u="none" strike="noStrike">
                <a:solidFill>
                  <a:srgbClr val="6FBC4D"/>
                </a:solidFill>
                <a:latin typeface="Arial"/>
              </a:rPr>
              <a:t>Percent Change: Top Priority (Oct 2023 to Nov 2023)</a:t>
            </a:r>
          </a:p>
        </p:txBody>
      </p:sp>
      <p:pic>
        <p:nvPicPr>
          <p:cNvPr id="5" name="chart.32" descr="c384ee25-e47c-4d48-834c-830bea941ddd chart.32"/>
          <p:cNvPicPr>
            <a:picLocks noChangeAspect="1"/>
          </p:cNvPicPr>
          <p:nvPr/>
        </p:nvPicPr>
        <p:blipFill>
          <a:blip r:embed="rId3" cstate="print"/>
          <a:stretch>
            <a:fillRect/>
          </a:stretch>
        </p:blipFill>
        <p:spPr>
          <a:xfrm>
            <a:off x="328612" y="1166812"/>
            <a:ext cx="9096375" cy="4333875"/>
          </a:xfrm>
          <a:prstGeom prst="rect">
            <a:avLst/>
          </a:prstGeom>
        </p:spPr>
      </p:pic>
      <p:sp>
        <p:nvSpPr>
          <p:cNvPr id="6" name="Rectangle 5">
            <a:extLst>
              <a:ext uri="{FF2B5EF4-FFF2-40B4-BE49-F238E27FC236}">
                <a16:creationId xmlns:a16="http://schemas.microsoft.com/office/drawing/2014/main" id="{C16359B7-5A33-5647-06DA-88461E33E870}"/>
              </a:ext>
            </a:extLst>
          </p:cNvPr>
          <p:cNvSpPr/>
          <p:nvPr/>
        </p:nvSpPr>
        <p:spPr>
          <a:xfrm>
            <a:off x="2472348" y="2613660"/>
            <a:ext cx="217512" cy="358140"/>
          </a:xfrm>
          <a:prstGeom prst="rect">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C6A50AD-FE92-4397-CB73-358D6A749FD7}"/>
              </a:ext>
            </a:extLst>
          </p:cNvPr>
          <p:cNvSpPr/>
          <p:nvPr/>
        </p:nvSpPr>
        <p:spPr>
          <a:xfrm>
            <a:off x="5870868" y="1912620"/>
            <a:ext cx="217512" cy="358140"/>
          </a:xfrm>
          <a:prstGeom prst="rect">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15C440-F224-4851-65DB-CDDFFB956AEE}"/>
              </a:ext>
            </a:extLst>
          </p:cNvPr>
          <p:cNvSpPr/>
          <p:nvPr/>
        </p:nvSpPr>
        <p:spPr>
          <a:xfrm>
            <a:off x="2891448" y="3322320"/>
            <a:ext cx="217512" cy="358140"/>
          </a:xfrm>
          <a:prstGeom prst="rect">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Q14: Biden v Trump">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endParaRPr lang="en-PH"/>
          </a:p>
        </p:txBody>
      </p:sp>
      <p:pic>
        <p:nvPicPr>
          <p:cNvPr id="3" name="Cygnal-Logo-RGB-Horizontal_Full MH" descr="53f29a3e-c84e-4dc8-87d6-213843b1ccab Cygnal-Logo-RGB-Horizontal_Full MH"/>
          <p:cNvPicPr>
            <a:picLocks noChangeAspect="1"/>
          </p:cNvPicPr>
          <p:nvPr/>
        </p:nvPicPr>
        <p:blipFill>
          <a:blip r:embed="rId3" cstate="print"/>
          <a:stretch>
            <a:fillRect/>
          </a:stretch>
        </p:blipFill>
        <p:spPr>
          <a:xfrm>
            <a:off x="8143875" y="6143625"/>
            <a:ext cx="1355026" cy="319725"/>
          </a:xfrm>
          <a:prstGeom prst="rect">
            <a:avLst/>
          </a:prstGeom>
        </p:spPr>
      </p:pic>
      <p:sp>
        <p:nvSpPr>
          <p:cNvPr id="4" name="Biden v Trump" descr="90eddac9-f712-479c-a515-a8fd0a00eccc Biden v Trump"/>
          <p:cNvSpPr/>
          <p:nvPr/>
        </p:nvSpPr>
        <p:spPr>
          <a:xfrm>
            <a:off x="523875" y="266700"/>
            <a:ext cx="8705850" cy="428625"/>
          </a:xfrm>
          <a:prstGeom prst="rect">
            <a:avLst/>
          </a:prstGeom>
          <a:noFill/>
        </p:spPr>
        <p:txBody>
          <a:bodyPr lIns="0" tIns="15240" rIns="0" bIns="0" anchor="t">
            <a:spAutoFit/>
          </a:bodyPr>
          <a:lstStyle/>
          <a:p>
            <a:pPr marL="0" lvl="0" indent="0" algn="l">
              <a:lnSpc>
                <a:spcPct val="114583"/>
              </a:lnSpc>
              <a:buNone/>
            </a:pPr>
            <a:r>
              <a:rPr sz="2400" b="1" i="0" u="none" strike="noStrike">
                <a:solidFill>
                  <a:srgbClr val="6FBC4D"/>
                </a:solidFill>
                <a:latin typeface="Arial"/>
              </a:rPr>
              <a:t>Biden v Trump</a:t>
            </a:r>
          </a:p>
        </p:txBody>
      </p:sp>
      <p:sp>
        <p:nvSpPr>
          <p:cNvPr id="5" name="If the 2024 gener..." descr="8e81d336-ec0a-4c44-af41-cfc20df3d150 If the 2024 gener..."/>
          <p:cNvSpPr/>
          <p:nvPr/>
        </p:nvSpPr>
        <p:spPr>
          <a:xfrm>
            <a:off x="523875" y="6162675"/>
            <a:ext cx="7429500" cy="266700"/>
          </a:xfrm>
          <a:prstGeom prst="rect">
            <a:avLst/>
          </a:prstGeom>
          <a:noFill/>
        </p:spPr>
        <p:txBody>
          <a:bodyPr lIns="0" tIns="15240" rIns="0" bIns="0" anchor="t">
            <a:spAutoFit/>
          </a:bodyPr>
          <a:lstStyle/>
          <a:p>
            <a:pPr marL="0" lvl="0" indent="0" algn="l">
              <a:lnSpc>
                <a:spcPct val="83333"/>
              </a:lnSpc>
              <a:buNone/>
            </a:pPr>
            <a:r>
              <a:rPr sz="1000" b="0" i="1" u="none" strike="noStrike">
                <a:solidFill>
                  <a:srgbClr val="999999"/>
                </a:solidFill>
                <a:latin typeface="Arial"/>
              </a:rPr>
              <a:t>If the 2024 general election for President was held today, and you had to make a choice based on these options, who would you vote for?</a:t>
            </a:r>
          </a:p>
        </p:txBody>
      </p:sp>
      <p:pic>
        <p:nvPicPr>
          <p:cNvPr id="6" name="chart.14" descr="c007d04f-7115-4785-a4c6-6fd809ca73a6 chart.14"/>
          <p:cNvPicPr>
            <a:picLocks noChangeAspect="1"/>
          </p:cNvPicPr>
          <p:nvPr/>
        </p:nvPicPr>
        <p:blipFill>
          <a:blip r:embed="rId4" cstate="print"/>
          <a:stretch>
            <a:fillRect/>
          </a:stretch>
        </p:blipFill>
        <p:spPr>
          <a:xfrm>
            <a:off x="333375" y="3429000"/>
            <a:ext cx="9096375" cy="2619375"/>
          </a:xfrm>
          <a:prstGeom prst="rect">
            <a:avLst/>
          </a:prstGeom>
        </p:spPr>
      </p:pic>
      <p:pic>
        <p:nvPicPr>
          <p:cNvPr id="7" name="Ballot4 Stacked" descr="d8c38353-becf-4820-8b78-17966f98dbbe Ballot4 Stacked"/>
          <p:cNvPicPr>
            <a:picLocks noChangeAspect="1"/>
          </p:cNvPicPr>
          <p:nvPr/>
        </p:nvPicPr>
        <p:blipFill>
          <a:blip r:embed="rId5" cstate="print"/>
          <a:stretch>
            <a:fillRect/>
          </a:stretch>
        </p:blipFill>
        <p:spPr>
          <a:xfrm>
            <a:off x="3209925" y="857250"/>
            <a:ext cx="3333750" cy="238125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Biden v Trump - Trend">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endParaRPr lang="en-PH"/>
          </a:p>
        </p:txBody>
      </p:sp>
      <p:pic>
        <p:nvPicPr>
          <p:cNvPr id="3" name="Cygnal-Logo-RGB-Horizontal_Full MH" descr="53f29a3e-c84e-4dc8-87d6-213843b1ccab Cygnal-Logo-RGB-Horizontal_Full MH"/>
          <p:cNvPicPr>
            <a:picLocks noChangeAspect="1"/>
          </p:cNvPicPr>
          <p:nvPr/>
        </p:nvPicPr>
        <p:blipFill>
          <a:blip r:embed="rId2" cstate="print"/>
          <a:stretch>
            <a:fillRect/>
          </a:stretch>
        </p:blipFill>
        <p:spPr>
          <a:xfrm>
            <a:off x="8143875" y="6143625"/>
            <a:ext cx="1355026" cy="319725"/>
          </a:xfrm>
          <a:prstGeom prst="rect">
            <a:avLst/>
          </a:prstGeom>
        </p:spPr>
      </p:pic>
      <p:sp>
        <p:nvSpPr>
          <p:cNvPr id="4" name="Trend: Biden v Tr..." descr="f61f18ac-805d-42cf-bcea-5c17d34fc0f4 Trend: Biden v Tr..."/>
          <p:cNvSpPr/>
          <p:nvPr/>
        </p:nvSpPr>
        <p:spPr>
          <a:xfrm>
            <a:off x="523875" y="266700"/>
            <a:ext cx="8705850" cy="428625"/>
          </a:xfrm>
          <a:prstGeom prst="rect">
            <a:avLst/>
          </a:prstGeom>
          <a:noFill/>
        </p:spPr>
        <p:txBody>
          <a:bodyPr lIns="0" tIns="15240" rIns="0" bIns="0" anchor="t">
            <a:spAutoFit/>
          </a:bodyPr>
          <a:lstStyle/>
          <a:p>
            <a:pPr marL="0" lvl="0" indent="0" algn="l">
              <a:lnSpc>
                <a:spcPct val="114583"/>
              </a:lnSpc>
              <a:buNone/>
            </a:pPr>
            <a:r>
              <a:rPr sz="2400" b="1" i="0" u="none" strike="noStrike">
                <a:solidFill>
                  <a:srgbClr val="6FBC4D"/>
                </a:solidFill>
                <a:latin typeface="Arial"/>
              </a:rPr>
              <a:t>Trend: Biden v Trump</a:t>
            </a:r>
          </a:p>
        </p:txBody>
      </p:sp>
      <p:pic>
        <p:nvPicPr>
          <p:cNvPr id="5" name="chart.18" descr="9682089e-2f3f-400c-bf2f-64b0c410d86a chart.18"/>
          <p:cNvPicPr>
            <a:picLocks noChangeAspect="1"/>
          </p:cNvPicPr>
          <p:nvPr/>
        </p:nvPicPr>
        <p:blipFill>
          <a:blip r:embed="rId3" cstate="print"/>
          <a:stretch>
            <a:fillRect/>
          </a:stretch>
        </p:blipFill>
        <p:spPr>
          <a:xfrm>
            <a:off x="376238" y="1238250"/>
            <a:ext cx="7143750" cy="4667250"/>
          </a:xfrm>
          <a:prstGeom prst="rect">
            <a:avLst/>
          </a:prstGeom>
        </p:spPr>
      </p:pic>
      <p:sp>
        <p:nvSpPr>
          <p:cNvPr id="6" name="Definitely Republ..." descr="aa369d2c-eade-4052-a8ed-eca0f4126674 Definitely Republ..."/>
          <p:cNvSpPr/>
          <p:nvPr/>
        </p:nvSpPr>
        <p:spPr>
          <a:xfrm>
            <a:off x="7239000" y="2586038"/>
            <a:ext cx="2190750" cy="1238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BB6E27"/>
                </a:solidFill>
                <a:latin typeface="Arial"/>
              </a:rPr>
              <a:t>Definitely Republican Donald Trump</a:t>
            </a:r>
          </a:p>
        </p:txBody>
      </p:sp>
      <p:sp>
        <p:nvSpPr>
          <p:cNvPr id="7" name="Definitely Democr..." descr="61f729fa-659a-495e-841a-e43db9b5f62f Definitely Democr..."/>
          <p:cNvSpPr/>
          <p:nvPr/>
        </p:nvSpPr>
        <p:spPr>
          <a:xfrm>
            <a:off x="7239000" y="2457450"/>
            <a:ext cx="2190750" cy="2381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398BD0"/>
                </a:solidFill>
                <a:latin typeface="Arial"/>
              </a:rPr>
              <a:t>Definitely Democrat Joe Biden </a:t>
            </a:r>
          </a:p>
        </p:txBody>
      </p:sp>
      <p:sp>
        <p:nvSpPr>
          <p:cNvPr id="8" name="Undecided" descr="b13be651-05a0-48f2-8560-e6f4ff982d78 Undecided"/>
          <p:cNvSpPr/>
          <p:nvPr/>
        </p:nvSpPr>
        <p:spPr>
          <a:xfrm>
            <a:off x="7239000" y="4467225"/>
            <a:ext cx="2190750" cy="171450"/>
          </a:xfrm>
          <a:prstGeom prst="rect">
            <a:avLst/>
          </a:prstGeom>
          <a:noFill/>
        </p:spPr>
        <p:txBody>
          <a:bodyPr lIns="0" tIns="15240" rIns="0" bIns="0" anchor="t">
            <a:spAutoFit/>
          </a:bodyPr>
          <a:lstStyle/>
          <a:p>
            <a:pPr marL="0" lvl="0" indent="0" algn="l">
              <a:lnSpc>
                <a:spcPct val="83333"/>
              </a:lnSpc>
              <a:buNone/>
            </a:pPr>
            <a:r>
              <a:rPr sz="900" b="0" i="0" u="none" strike="noStrike">
                <a:solidFill>
                  <a:srgbClr val="868686"/>
                </a:solidFill>
                <a:latin typeface="Arial"/>
              </a:rPr>
              <a:t>Undecided</a:t>
            </a:r>
          </a:p>
        </p:txBody>
      </p:sp>
      <p:sp>
        <p:nvSpPr>
          <p:cNvPr id="9" name="Probably Republic..." descr="9ba46b1b-1461-457d-a0bd-5b3583f99ef3 Probably Republic..."/>
          <p:cNvSpPr/>
          <p:nvPr/>
        </p:nvSpPr>
        <p:spPr>
          <a:xfrm>
            <a:off x="7239000" y="4095750"/>
            <a:ext cx="2190750" cy="2381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ED7D31"/>
                </a:solidFill>
                <a:latin typeface="Arial"/>
              </a:rPr>
              <a:t>Probably Republican Donald Trump</a:t>
            </a:r>
          </a:p>
        </p:txBody>
      </p:sp>
      <p:sp>
        <p:nvSpPr>
          <p:cNvPr id="10" name="Probably Democrat..." descr="17218175-4c84-475e-a5e9-b323fc10833b Probably Democrat..."/>
          <p:cNvSpPr/>
          <p:nvPr/>
        </p:nvSpPr>
        <p:spPr>
          <a:xfrm>
            <a:off x="7239000" y="4219575"/>
            <a:ext cx="2190750" cy="2381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65CDFA"/>
                </a:solidFill>
                <a:latin typeface="Arial"/>
              </a:rPr>
              <a:t>Probably Democrat Joe Biden</a:t>
            </a:r>
          </a:p>
        </p:txBody>
      </p:sp>
      <p:sp>
        <p:nvSpPr>
          <p:cNvPr id="11" name="Republican Donald..." descr="097a1ac9-227c-4048-92f6-4e8f2c185012 Republican Donald..."/>
          <p:cNvSpPr/>
          <p:nvPr/>
        </p:nvSpPr>
        <p:spPr>
          <a:xfrm>
            <a:off x="7239000" y="1647825"/>
            <a:ext cx="2190750" cy="1238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9E480E"/>
                </a:solidFill>
                <a:latin typeface="Arial"/>
              </a:rPr>
              <a:t>Republican Donald Trump</a:t>
            </a:r>
          </a:p>
        </p:txBody>
      </p:sp>
      <p:sp>
        <p:nvSpPr>
          <p:cNvPr id="12" name="Democrat Joe Biden" descr="097973d4-17f1-4db2-861d-0f7cce01b2bb Democrat Joe Biden"/>
          <p:cNvSpPr/>
          <p:nvPr/>
        </p:nvSpPr>
        <p:spPr>
          <a:xfrm>
            <a:off x="7239000" y="1519238"/>
            <a:ext cx="2190750" cy="1238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0B2943"/>
                </a:solidFill>
                <a:latin typeface="Arial"/>
              </a:rPr>
              <a:t>Democrat Joe Biden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Q15: Biden v Non-Trump R">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endParaRPr lang="en-PH"/>
          </a:p>
        </p:txBody>
      </p:sp>
      <p:pic>
        <p:nvPicPr>
          <p:cNvPr id="3" name="Cygnal-Logo-RGB-Horizontal_Full MH" descr="53f29a3e-c84e-4dc8-87d6-213843b1ccab Cygnal-Logo-RGB-Horizontal_Full MH"/>
          <p:cNvPicPr>
            <a:picLocks noChangeAspect="1"/>
          </p:cNvPicPr>
          <p:nvPr/>
        </p:nvPicPr>
        <p:blipFill>
          <a:blip r:embed="rId3" cstate="print"/>
          <a:stretch>
            <a:fillRect/>
          </a:stretch>
        </p:blipFill>
        <p:spPr>
          <a:xfrm>
            <a:off x="8143875" y="6143625"/>
            <a:ext cx="1355026" cy="319725"/>
          </a:xfrm>
          <a:prstGeom prst="rect">
            <a:avLst/>
          </a:prstGeom>
        </p:spPr>
      </p:pic>
      <p:sp>
        <p:nvSpPr>
          <p:cNvPr id="4" name="Biden v Non-Trump R" descr="c7c0948f-4d36-4ec3-989f-e3770c2b8111 Biden v Non-Trump R"/>
          <p:cNvSpPr/>
          <p:nvPr/>
        </p:nvSpPr>
        <p:spPr>
          <a:xfrm>
            <a:off x="523875" y="266700"/>
            <a:ext cx="8705850" cy="428625"/>
          </a:xfrm>
          <a:prstGeom prst="rect">
            <a:avLst/>
          </a:prstGeom>
          <a:noFill/>
        </p:spPr>
        <p:txBody>
          <a:bodyPr lIns="0" tIns="15240" rIns="0" bIns="0" anchor="t">
            <a:spAutoFit/>
          </a:bodyPr>
          <a:lstStyle/>
          <a:p>
            <a:pPr marL="0" lvl="0" indent="0" algn="l">
              <a:lnSpc>
                <a:spcPct val="114583"/>
              </a:lnSpc>
              <a:buNone/>
            </a:pPr>
            <a:r>
              <a:rPr sz="2400" b="1" i="0" u="none" strike="noStrike">
                <a:solidFill>
                  <a:srgbClr val="6FBC4D"/>
                </a:solidFill>
                <a:latin typeface="Arial"/>
              </a:rPr>
              <a:t>Biden v Non-Trump R</a:t>
            </a:r>
          </a:p>
        </p:txBody>
      </p:sp>
      <p:sp>
        <p:nvSpPr>
          <p:cNvPr id="5" name="If the 2024 gener..." descr="02037f10-b534-4797-9101-9dec756e5231 If the 2024 gener..."/>
          <p:cNvSpPr/>
          <p:nvPr/>
        </p:nvSpPr>
        <p:spPr>
          <a:xfrm>
            <a:off x="523875" y="6162675"/>
            <a:ext cx="7429500" cy="266700"/>
          </a:xfrm>
          <a:prstGeom prst="rect">
            <a:avLst/>
          </a:prstGeom>
          <a:noFill/>
        </p:spPr>
        <p:txBody>
          <a:bodyPr lIns="0" tIns="15240" rIns="0" bIns="0" anchor="t">
            <a:spAutoFit/>
          </a:bodyPr>
          <a:lstStyle/>
          <a:p>
            <a:pPr marL="0" lvl="0" indent="0" algn="l">
              <a:lnSpc>
                <a:spcPct val="83333"/>
              </a:lnSpc>
              <a:buNone/>
            </a:pPr>
            <a:r>
              <a:rPr sz="1000" b="0" i="1" u="none" strike="noStrike">
                <a:solidFill>
                  <a:srgbClr val="999999"/>
                </a:solidFill>
                <a:latin typeface="Arial"/>
              </a:rPr>
              <a:t>If the 2024 general election for President was held today, and you had to make a choice based on these options, who would you vote for?</a:t>
            </a:r>
          </a:p>
        </p:txBody>
      </p:sp>
      <p:pic>
        <p:nvPicPr>
          <p:cNvPr id="6" name="chart.22" descr="64e07425-ad30-48e4-bd14-1ab0625845e5 chart.22"/>
          <p:cNvPicPr>
            <a:picLocks noChangeAspect="1"/>
          </p:cNvPicPr>
          <p:nvPr/>
        </p:nvPicPr>
        <p:blipFill>
          <a:blip r:embed="rId4" cstate="print"/>
          <a:stretch>
            <a:fillRect/>
          </a:stretch>
        </p:blipFill>
        <p:spPr>
          <a:xfrm>
            <a:off x="333375" y="3429000"/>
            <a:ext cx="9096375" cy="2619375"/>
          </a:xfrm>
          <a:prstGeom prst="rect">
            <a:avLst/>
          </a:prstGeom>
        </p:spPr>
      </p:pic>
      <p:pic>
        <p:nvPicPr>
          <p:cNvPr id="7" name="Ballot5 Stacked" descr="ad035474-9347-4fc9-aef7-8a3ebbc12c3c Ballot5 Stacked"/>
          <p:cNvPicPr>
            <a:picLocks noChangeAspect="1"/>
          </p:cNvPicPr>
          <p:nvPr/>
        </p:nvPicPr>
        <p:blipFill>
          <a:blip r:embed="rId5" cstate="print"/>
          <a:stretch>
            <a:fillRect/>
          </a:stretch>
        </p:blipFill>
        <p:spPr>
          <a:xfrm>
            <a:off x="3209925" y="857250"/>
            <a:ext cx="3333750" cy="238125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Biden v Non-Trump R - Trend">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endParaRPr lang="en-PH"/>
          </a:p>
        </p:txBody>
      </p:sp>
      <p:pic>
        <p:nvPicPr>
          <p:cNvPr id="3" name="Cygnal-Logo-RGB-Horizontal_Full MH" descr="53f29a3e-c84e-4dc8-87d6-213843b1ccab Cygnal-Logo-RGB-Horizontal_Full MH"/>
          <p:cNvPicPr>
            <a:picLocks noChangeAspect="1"/>
          </p:cNvPicPr>
          <p:nvPr/>
        </p:nvPicPr>
        <p:blipFill>
          <a:blip r:embed="rId2" cstate="print"/>
          <a:stretch>
            <a:fillRect/>
          </a:stretch>
        </p:blipFill>
        <p:spPr>
          <a:xfrm>
            <a:off x="8143875" y="6143625"/>
            <a:ext cx="1355026" cy="319725"/>
          </a:xfrm>
          <a:prstGeom prst="rect">
            <a:avLst/>
          </a:prstGeom>
        </p:spPr>
      </p:pic>
      <p:sp>
        <p:nvSpPr>
          <p:cNvPr id="4" name="Trend: Biden v No..." descr="6764104a-0cdf-4967-abf9-8abdbaae2cae Trend: Biden v No..."/>
          <p:cNvSpPr/>
          <p:nvPr/>
        </p:nvSpPr>
        <p:spPr>
          <a:xfrm>
            <a:off x="523875" y="266700"/>
            <a:ext cx="8705850" cy="428625"/>
          </a:xfrm>
          <a:prstGeom prst="rect">
            <a:avLst/>
          </a:prstGeom>
          <a:noFill/>
        </p:spPr>
        <p:txBody>
          <a:bodyPr lIns="0" tIns="15240" rIns="0" bIns="0" anchor="t">
            <a:spAutoFit/>
          </a:bodyPr>
          <a:lstStyle/>
          <a:p>
            <a:pPr marL="0" lvl="0" indent="0" algn="l">
              <a:lnSpc>
                <a:spcPct val="114583"/>
              </a:lnSpc>
              <a:buNone/>
            </a:pPr>
            <a:r>
              <a:rPr sz="2400" b="1" i="0" u="none" strike="noStrike">
                <a:solidFill>
                  <a:srgbClr val="6FBC4D"/>
                </a:solidFill>
                <a:latin typeface="Arial"/>
              </a:rPr>
              <a:t>Trend: Biden v Non-Trump R</a:t>
            </a:r>
          </a:p>
        </p:txBody>
      </p:sp>
      <p:pic>
        <p:nvPicPr>
          <p:cNvPr id="5" name="chart.21" descr="4195f4e1-7889-4f5b-8ca3-52b531bb0671 chart.21"/>
          <p:cNvPicPr>
            <a:picLocks noChangeAspect="1"/>
          </p:cNvPicPr>
          <p:nvPr/>
        </p:nvPicPr>
        <p:blipFill>
          <a:blip r:embed="rId3" cstate="print"/>
          <a:stretch>
            <a:fillRect/>
          </a:stretch>
        </p:blipFill>
        <p:spPr>
          <a:xfrm>
            <a:off x="376238" y="1238250"/>
            <a:ext cx="7143750" cy="4667250"/>
          </a:xfrm>
          <a:prstGeom prst="rect">
            <a:avLst/>
          </a:prstGeom>
        </p:spPr>
      </p:pic>
      <p:sp>
        <p:nvSpPr>
          <p:cNvPr id="6" name="Definitely a Repu..." descr="13ed4090-f174-4532-aecd-d27350281494 Definitely a Repu..."/>
          <p:cNvSpPr/>
          <p:nvPr/>
        </p:nvSpPr>
        <p:spPr>
          <a:xfrm>
            <a:off x="7239000" y="3252788"/>
            <a:ext cx="2095500" cy="2381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BB6E27"/>
                </a:solidFill>
                <a:latin typeface="Arial"/>
              </a:rPr>
              <a:t>Definitely a Republican other than Donald Trump</a:t>
            </a:r>
          </a:p>
        </p:txBody>
      </p:sp>
      <p:sp>
        <p:nvSpPr>
          <p:cNvPr id="7" name="Definitely Democr..." descr="6e15fb91-7f1c-44c8-8127-d95829c81988 Definitely Democr..."/>
          <p:cNvSpPr/>
          <p:nvPr/>
        </p:nvSpPr>
        <p:spPr>
          <a:xfrm>
            <a:off x="7239000" y="2590800"/>
            <a:ext cx="2095500" cy="2381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398BD0"/>
                </a:solidFill>
                <a:latin typeface="Arial"/>
              </a:rPr>
              <a:t>Definitely Democrat Joe Biden </a:t>
            </a:r>
          </a:p>
        </p:txBody>
      </p:sp>
      <p:sp>
        <p:nvSpPr>
          <p:cNvPr id="8" name="Undecided" descr="4b2bfcf5-6c53-4482-a62e-410c088bb87e Undecided"/>
          <p:cNvSpPr/>
          <p:nvPr/>
        </p:nvSpPr>
        <p:spPr>
          <a:xfrm>
            <a:off x="7239000" y="3733800"/>
            <a:ext cx="2095500" cy="171450"/>
          </a:xfrm>
          <a:prstGeom prst="rect">
            <a:avLst/>
          </a:prstGeom>
          <a:noFill/>
        </p:spPr>
        <p:txBody>
          <a:bodyPr lIns="0" tIns="15240" rIns="0" bIns="0" anchor="t">
            <a:spAutoFit/>
          </a:bodyPr>
          <a:lstStyle/>
          <a:p>
            <a:pPr marL="0" lvl="0" indent="0" algn="l">
              <a:lnSpc>
                <a:spcPct val="83333"/>
              </a:lnSpc>
              <a:buNone/>
            </a:pPr>
            <a:r>
              <a:rPr sz="900" b="0" i="0" u="none" strike="noStrike">
                <a:solidFill>
                  <a:srgbClr val="868686"/>
                </a:solidFill>
                <a:latin typeface="Arial"/>
              </a:rPr>
              <a:t>Undecided</a:t>
            </a:r>
          </a:p>
        </p:txBody>
      </p:sp>
      <p:sp>
        <p:nvSpPr>
          <p:cNvPr id="9" name="Probably a Republ..." descr="cd2f3602-f1b6-4dbc-9061-8cce0532fdf1 Probably a Republ..."/>
          <p:cNvSpPr/>
          <p:nvPr/>
        </p:nvSpPr>
        <p:spPr>
          <a:xfrm>
            <a:off x="7239000" y="3486150"/>
            <a:ext cx="1714500" cy="2381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ED7D31"/>
                </a:solidFill>
                <a:latin typeface="Arial"/>
              </a:rPr>
              <a:t>Probably a Republican other than Donald Trump</a:t>
            </a:r>
          </a:p>
        </p:txBody>
      </p:sp>
      <p:sp>
        <p:nvSpPr>
          <p:cNvPr id="10" name="Probably Democrat..." descr="a3996aae-952d-44be-953a-737e3a074356 Probably Democrat..."/>
          <p:cNvSpPr/>
          <p:nvPr/>
        </p:nvSpPr>
        <p:spPr>
          <a:xfrm>
            <a:off x="7239000" y="3962400"/>
            <a:ext cx="2095500" cy="2381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65CDFA"/>
                </a:solidFill>
                <a:latin typeface="Arial"/>
              </a:rPr>
              <a:t>Probably Democrat Joe Biden</a:t>
            </a:r>
          </a:p>
        </p:txBody>
      </p:sp>
      <p:sp>
        <p:nvSpPr>
          <p:cNvPr id="11" name="Republican other ..." descr="1e843ee0-6e8b-4908-9c0d-ce265f02b596 Republican other ..."/>
          <p:cNvSpPr/>
          <p:nvPr/>
        </p:nvSpPr>
        <p:spPr>
          <a:xfrm>
            <a:off x="7239000" y="1838325"/>
            <a:ext cx="2095500" cy="1238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9E480E"/>
                </a:solidFill>
                <a:latin typeface="Arial"/>
              </a:rPr>
              <a:t>Republican other than Donald Trump</a:t>
            </a:r>
          </a:p>
        </p:txBody>
      </p:sp>
      <p:sp>
        <p:nvSpPr>
          <p:cNvPr id="12" name="Democrat Joe Biden" descr="a7a3efa8-6f71-4c6f-ae02-a14eb8cb2720 Democrat Joe Biden"/>
          <p:cNvSpPr/>
          <p:nvPr/>
        </p:nvSpPr>
        <p:spPr>
          <a:xfrm>
            <a:off x="7239000" y="1481138"/>
            <a:ext cx="2095500" cy="1238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0B2943"/>
                </a:solidFill>
                <a:latin typeface="Arial"/>
              </a:rPr>
              <a:t>Democrat Joe Biden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Q17: Biden v Trump v Kennedy">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endParaRPr lang="en-PH"/>
          </a:p>
        </p:txBody>
      </p:sp>
      <p:pic>
        <p:nvPicPr>
          <p:cNvPr id="3" name="Cygnal-Logo-RGB-Horizontal_Full MH" descr="53f29a3e-c84e-4dc8-87d6-213843b1ccab Cygnal-Logo-RGB-Horizontal_Full MH"/>
          <p:cNvPicPr>
            <a:picLocks noChangeAspect="1"/>
          </p:cNvPicPr>
          <p:nvPr/>
        </p:nvPicPr>
        <p:blipFill>
          <a:blip r:embed="rId3" cstate="print"/>
          <a:stretch>
            <a:fillRect/>
          </a:stretch>
        </p:blipFill>
        <p:spPr>
          <a:xfrm>
            <a:off x="8143875" y="6143625"/>
            <a:ext cx="1355026" cy="319725"/>
          </a:xfrm>
          <a:prstGeom prst="rect">
            <a:avLst/>
          </a:prstGeom>
        </p:spPr>
      </p:pic>
      <p:sp>
        <p:nvSpPr>
          <p:cNvPr id="4" name="Biden v Trump v K..." descr="18d636f0-117e-40d3-971f-a7cf88a6331f Biden v Trump v K..."/>
          <p:cNvSpPr/>
          <p:nvPr/>
        </p:nvSpPr>
        <p:spPr>
          <a:xfrm>
            <a:off x="523875" y="266700"/>
            <a:ext cx="8705850" cy="428625"/>
          </a:xfrm>
          <a:prstGeom prst="rect">
            <a:avLst/>
          </a:prstGeom>
          <a:noFill/>
        </p:spPr>
        <p:txBody>
          <a:bodyPr lIns="0" tIns="15240" rIns="0" bIns="0" anchor="t">
            <a:spAutoFit/>
          </a:bodyPr>
          <a:lstStyle/>
          <a:p>
            <a:pPr marL="0" lvl="0" indent="0" algn="l">
              <a:lnSpc>
                <a:spcPct val="114583"/>
              </a:lnSpc>
              <a:buNone/>
            </a:pPr>
            <a:r>
              <a:rPr sz="2400" b="1" i="0" u="none" strike="noStrike">
                <a:solidFill>
                  <a:srgbClr val="6FBC4D"/>
                </a:solidFill>
                <a:latin typeface="Arial"/>
              </a:rPr>
              <a:t>Biden v Trump v Kennedy</a:t>
            </a:r>
          </a:p>
        </p:txBody>
      </p:sp>
      <p:sp>
        <p:nvSpPr>
          <p:cNvPr id="5" name="If the 2024 gener..." descr="6a06419e-456c-4436-9e24-aa649a6a7e83 If the 2024 gener..."/>
          <p:cNvSpPr/>
          <p:nvPr/>
        </p:nvSpPr>
        <p:spPr>
          <a:xfrm>
            <a:off x="523875" y="6162675"/>
            <a:ext cx="7429500" cy="266700"/>
          </a:xfrm>
          <a:prstGeom prst="rect">
            <a:avLst/>
          </a:prstGeom>
          <a:noFill/>
        </p:spPr>
        <p:txBody>
          <a:bodyPr lIns="0" tIns="15240" rIns="0" bIns="0" anchor="t">
            <a:spAutoFit/>
          </a:bodyPr>
          <a:lstStyle/>
          <a:p>
            <a:pPr marL="0" lvl="0" indent="0" algn="l">
              <a:lnSpc>
                <a:spcPct val="83333"/>
              </a:lnSpc>
              <a:buNone/>
            </a:pPr>
            <a:r>
              <a:rPr sz="1000" b="0" i="1" u="none" strike="noStrike">
                <a:solidFill>
                  <a:srgbClr val="999999"/>
                </a:solidFill>
                <a:latin typeface="Arial"/>
              </a:rPr>
              <a:t>If the 2024 general election for President was held today, and you had to make a choice based on these options, who would you vote for?</a:t>
            </a:r>
          </a:p>
        </p:txBody>
      </p:sp>
      <p:pic>
        <p:nvPicPr>
          <p:cNvPr id="6" name="chart.46" descr="25d9a994-7db6-420a-b6e4-c430134874f8 chart.46"/>
          <p:cNvPicPr>
            <a:picLocks noChangeAspect="1"/>
          </p:cNvPicPr>
          <p:nvPr/>
        </p:nvPicPr>
        <p:blipFill>
          <a:blip r:embed="rId4" cstate="print"/>
          <a:stretch>
            <a:fillRect/>
          </a:stretch>
        </p:blipFill>
        <p:spPr>
          <a:xfrm>
            <a:off x="333375" y="3429000"/>
            <a:ext cx="9096375" cy="2619375"/>
          </a:xfrm>
          <a:prstGeom prst="rect">
            <a:avLst/>
          </a:prstGeom>
        </p:spPr>
      </p:pic>
      <p:pic>
        <p:nvPicPr>
          <p:cNvPr id="7" name="Ballot7 Stacked" descr="da9cc3af-01f5-44b0-bec7-7ad0511cea0d Ballot7 Stacked"/>
          <p:cNvPicPr>
            <a:picLocks noChangeAspect="1"/>
          </p:cNvPicPr>
          <p:nvPr/>
        </p:nvPicPr>
        <p:blipFill>
          <a:blip r:embed="rId5" cstate="print"/>
          <a:stretch>
            <a:fillRect/>
          </a:stretch>
        </p:blipFill>
        <p:spPr>
          <a:xfrm>
            <a:off x="2733675" y="857250"/>
            <a:ext cx="4286250" cy="238125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Biden v Trump v Kennedy - Trend">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endParaRPr lang="en-PH"/>
          </a:p>
        </p:txBody>
      </p:sp>
      <p:pic>
        <p:nvPicPr>
          <p:cNvPr id="3" name="Cygnal-Logo-RGB-Horizontal_Full MH" descr="53f29a3e-c84e-4dc8-87d6-213843b1ccab Cygnal-Logo-RGB-Horizontal_Full MH"/>
          <p:cNvPicPr>
            <a:picLocks noChangeAspect="1"/>
          </p:cNvPicPr>
          <p:nvPr/>
        </p:nvPicPr>
        <p:blipFill>
          <a:blip r:embed="rId2" cstate="print"/>
          <a:stretch>
            <a:fillRect/>
          </a:stretch>
        </p:blipFill>
        <p:spPr>
          <a:xfrm>
            <a:off x="8143875" y="6143625"/>
            <a:ext cx="1355026" cy="319725"/>
          </a:xfrm>
          <a:prstGeom prst="rect">
            <a:avLst/>
          </a:prstGeom>
        </p:spPr>
      </p:pic>
      <p:sp>
        <p:nvSpPr>
          <p:cNvPr id="4" name="Trend: Biden v Tr..." descr="c441a1e2-ff4b-45eb-bd9f-360f01fd7aac Trend: Biden v Tr..."/>
          <p:cNvSpPr/>
          <p:nvPr/>
        </p:nvSpPr>
        <p:spPr>
          <a:xfrm>
            <a:off x="523875" y="266700"/>
            <a:ext cx="8705850" cy="428625"/>
          </a:xfrm>
          <a:prstGeom prst="rect">
            <a:avLst/>
          </a:prstGeom>
          <a:noFill/>
        </p:spPr>
        <p:txBody>
          <a:bodyPr lIns="0" tIns="15240" rIns="0" bIns="0" anchor="t">
            <a:spAutoFit/>
          </a:bodyPr>
          <a:lstStyle/>
          <a:p>
            <a:pPr marL="0" lvl="0" indent="0" algn="l">
              <a:lnSpc>
                <a:spcPct val="114583"/>
              </a:lnSpc>
              <a:buNone/>
            </a:pPr>
            <a:r>
              <a:rPr sz="2400" b="1" i="0" u="none" strike="noStrike">
                <a:solidFill>
                  <a:srgbClr val="6FBC4D"/>
                </a:solidFill>
                <a:latin typeface="Arial"/>
              </a:rPr>
              <a:t>Trend: Biden v Trump v Kennedy</a:t>
            </a:r>
          </a:p>
        </p:txBody>
      </p:sp>
      <p:pic>
        <p:nvPicPr>
          <p:cNvPr id="5" name="chart.47" descr="6bf5019f-1cf5-4487-83fa-ce8ef5ac5ad6 chart.47"/>
          <p:cNvPicPr>
            <a:picLocks noChangeAspect="1"/>
          </p:cNvPicPr>
          <p:nvPr/>
        </p:nvPicPr>
        <p:blipFill>
          <a:blip r:embed="rId3" cstate="print"/>
          <a:stretch>
            <a:fillRect/>
          </a:stretch>
        </p:blipFill>
        <p:spPr>
          <a:xfrm>
            <a:off x="376238" y="1238250"/>
            <a:ext cx="7143750" cy="4667250"/>
          </a:xfrm>
          <a:prstGeom prst="rect">
            <a:avLst/>
          </a:prstGeom>
        </p:spPr>
      </p:pic>
      <p:sp>
        <p:nvSpPr>
          <p:cNvPr id="6" name="Definitely Republ..." descr="0779af07-1ecd-46ff-8103-6c77b6245a8e Definitely Republ..."/>
          <p:cNvSpPr/>
          <p:nvPr/>
        </p:nvSpPr>
        <p:spPr>
          <a:xfrm>
            <a:off x="7239000" y="2452688"/>
            <a:ext cx="2095500" cy="1238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BB6E27"/>
                </a:solidFill>
                <a:latin typeface="Arial"/>
              </a:rPr>
              <a:t>Definitely Republican Donald Trump</a:t>
            </a:r>
          </a:p>
        </p:txBody>
      </p:sp>
      <p:sp>
        <p:nvSpPr>
          <p:cNvPr id="7" name="Definitely Democr..." descr="522f8f1e-ee4d-43d7-9939-e865dae0dcf3 Definitely Democr..."/>
          <p:cNvSpPr/>
          <p:nvPr/>
        </p:nvSpPr>
        <p:spPr>
          <a:xfrm>
            <a:off x="7239000" y="2324100"/>
            <a:ext cx="2095500" cy="2381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398BD0"/>
                </a:solidFill>
                <a:latin typeface="Arial"/>
              </a:rPr>
              <a:t>Definitely Democrat Joe Biden </a:t>
            </a:r>
          </a:p>
        </p:txBody>
      </p:sp>
      <p:sp>
        <p:nvSpPr>
          <p:cNvPr id="8" name="Undecided" descr="4bc8ebbf-d86f-4a1c-9bb9-5bb412202c52 Undecided"/>
          <p:cNvSpPr/>
          <p:nvPr/>
        </p:nvSpPr>
        <p:spPr>
          <a:xfrm>
            <a:off x="7239000" y="4391025"/>
            <a:ext cx="2095500" cy="171450"/>
          </a:xfrm>
          <a:prstGeom prst="rect">
            <a:avLst/>
          </a:prstGeom>
          <a:noFill/>
        </p:spPr>
        <p:txBody>
          <a:bodyPr lIns="0" tIns="15240" rIns="0" bIns="0" anchor="t">
            <a:spAutoFit/>
          </a:bodyPr>
          <a:lstStyle/>
          <a:p>
            <a:pPr marL="0" lvl="0" indent="0" algn="l">
              <a:lnSpc>
                <a:spcPct val="83333"/>
              </a:lnSpc>
              <a:buNone/>
            </a:pPr>
            <a:r>
              <a:rPr sz="900" b="0" i="0" u="none" strike="noStrike">
                <a:solidFill>
                  <a:srgbClr val="868686"/>
                </a:solidFill>
                <a:latin typeface="Arial"/>
              </a:rPr>
              <a:t>Undecided</a:t>
            </a:r>
          </a:p>
        </p:txBody>
      </p:sp>
      <p:sp>
        <p:nvSpPr>
          <p:cNvPr id="9" name="Probably Republic..." descr="afe6dcbb-ddee-4366-bfec-3767683bdfbd Probably Republic..."/>
          <p:cNvSpPr/>
          <p:nvPr/>
        </p:nvSpPr>
        <p:spPr>
          <a:xfrm>
            <a:off x="7239000" y="4257675"/>
            <a:ext cx="2095500" cy="1238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ED7D31"/>
                </a:solidFill>
                <a:latin typeface="Arial"/>
              </a:rPr>
              <a:t>Probably Republican Donald Trump</a:t>
            </a:r>
          </a:p>
        </p:txBody>
      </p:sp>
      <p:sp>
        <p:nvSpPr>
          <p:cNvPr id="10" name="Probably Democrat..." descr="8c9e7af0-4ad4-42e2-8ad4-f69e39a42a03 Probably Democrat..."/>
          <p:cNvSpPr/>
          <p:nvPr/>
        </p:nvSpPr>
        <p:spPr>
          <a:xfrm>
            <a:off x="7239000" y="4133850"/>
            <a:ext cx="2095500" cy="2381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65CDFA"/>
                </a:solidFill>
                <a:latin typeface="Arial"/>
              </a:rPr>
              <a:t>Probably Democrat Joe Biden</a:t>
            </a:r>
          </a:p>
        </p:txBody>
      </p:sp>
      <p:sp>
        <p:nvSpPr>
          <p:cNvPr id="11" name="Republican Donald..." descr="d88406ff-c1b9-4f7c-9f42-42df4c5d5f1c Republican Donald..."/>
          <p:cNvSpPr/>
          <p:nvPr/>
        </p:nvSpPr>
        <p:spPr>
          <a:xfrm>
            <a:off x="7239000" y="1619250"/>
            <a:ext cx="2095500" cy="1238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9E480E"/>
                </a:solidFill>
                <a:latin typeface="Arial"/>
              </a:rPr>
              <a:t>Republican Donald Trump</a:t>
            </a:r>
          </a:p>
        </p:txBody>
      </p:sp>
      <p:sp>
        <p:nvSpPr>
          <p:cNvPr id="12" name="Democrat Joe Biden" descr="cfc46c8f-b528-4104-adf0-a1045226f4b9 Democrat Joe Biden"/>
          <p:cNvSpPr/>
          <p:nvPr/>
        </p:nvSpPr>
        <p:spPr>
          <a:xfrm>
            <a:off x="7239000" y="1471612"/>
            <a:ext cx="2095500" cy="1238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0B2943"/>
                </a:solidFill>
                <a:latin typeface="Arial"/>
              </a:rPr>
              <a:t>Democrat Joe Biden </a:t>
            </a:r>
          </a:p>
        </p:txBody>
      </p:sp>
      <p:sp>
        <p:nvSpPr>
          <p:cNvPr id="13" name="Independent Rober..." descr="e629c1fe-c9ae-4b95-91ce-d920918f4854 Independent Rober..."/>
          <p:cNvSpPr/>
          <p:nvPr/>
        </p:nvSpPr>
        <p:spPr>
          <a:xfrm>
            <a:off x="7239000" y="3990975"/>
            <a:ext cx="2095500" cy="1238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4D9646"/>
                </a:solidFill>
                <a:latin typeface="Arial"/>
              </a:rPr>
              <a:t>Independent Robert F. Kennedy, Jr.</a:t>
            </a:r>
          </a:p>
        </p:txBody>
      </p:sp>
      <p:sp>
        <p:nvSpPr>
          <p:cNvPr id="14" name="Probably Independ..." descr="58bc41f0-2444-4fd8-88b4-4345b378b16a Probably Independ..."/>
          <p:cNvSpPr/>
          <p:nvPr/>
        </p:nvSpPr>
        <p:spPr>
          <a:xfrm>
            <a:off x="7242811" y="4533900"/>
            <a:ext cx="2095500" cy="2381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81CF51"/>
                </a:solidFill>
                <a:latin typeface="Arial"/>
              </a:rPr>
              <a:t>Probably Independent Robert F. Kennedy, Jr.</a:t>
            </a:r>
          </a:p>
        </p:txBody>
      </p:sp>
      <p:sp>
        <p:nvSpPr>
          <p:cNvPr id="15" name="Definitely Indepe..." descr="d301f870-5e5a-4fbb-b045-153a757c9652 Definitely Indepe..."/>
          <p:cNvSpPr/>
          <p:nvPr/>
        </p:nvSpPr>
        <p:spPr>
          <a:xfrm>
            <a:off x="7242811" y="4781550"/>
            <a:ext cx="2095500" cy="2381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6FBC4D"/>
                </a:solidFill>
                <a:latin typeface="Arial"/>
              </a:rPr>
              <a:t>Definitely Independent Robert F. Kennedy, Jr.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endParaRPr lang="en-PH"/>
          </a:p>
        </p:txBody>
      </p:sp>
      <p:pic>
        <p:nvPicPr>
          <p:cNvPr id="3" name="Cygnal-Logo-RGB-Horizontal_Full MH" descr="53f29a3e-c84e-4dc8-87d6-213843b1ccab Cygnal-Logo-RGB-Horizontal_Full MH"/>
          <p:cNvPicPr>
            <a:picLocks noChangeAspect="1"/>
          </p:cNvPicPr>
          <p:nvPr/>
        </p:nvPicPr>
        <p:blipFill>
          <a:blip r:embed="rId2" cstate="print"/>
          <a:stretch>
            <a:fillRect/>
          </a:stretch>
        </p:blipFill>
        <p:spPr>
          <a:xfrm>
            <a:off x="8143875" y="6143625"/>
            <a:ext cx="1355026" cy="319725"/>
          </a:xfrm>
          <a:prstGeom prst="rect">
            <a:avLst/>
          </a:prstGeom>
        </p:spPr>
      </p:pic>
      <p:sp>
        <p:nvSpPr>
          <p:cNvPr id="4" name="Insights &amp; Analysis" descr="83a13b92-8181-4dcd-af87-6185bd7cef3f Insights &amp; Analysis"/>
          <p:cNvSpPr/>
          <p:nvPr/>
        </p:nvSpPr>
        <p:spPr>
          <a:xfrm>
            <a:off x="521018" y="266700"/>
            <a:ext cx="8705850" cy="403957"/>
          </a:xfrm>
          <a:prstGeom prst="rect">
            <a:avLst/>
          </a:prstGeom>
          <a:noFill/>
        </p:spPr>
        <p:txBody>
          <a:bodyPr lIns="0" tIns="15240" rIns="0" bIns="0" anchor="t">
            <a:spAutoFit/>
          </a:bodyPr>
          <a:lstStyle/>
          <a:p>
            <a:pPr marL="0" lvl="0" indent="0" algn="l">
              <a:lnSpc>
                <a:spcPct val="114583"/>
              </a:lnSpc>
              <a:buNone/>
            </a:pPr>
            <a:r>
              <a:rPr sz="2400" b="1" i="0" u="none" strike="noStrike">
                <a:solidFill>
                  <a:srgbClr val="6FBC4D"/>
                </a:solidFill>
                <a:latin typeface="Arial"/>
              </a:rPr>
              <a:t>Insights &amp; Analysis</a:t>
            </a:r>
            <a:r>
              <a:rPr lang="en-US" sz="2400" b="1" i="0" u="none" strike="noStrike">
                <a:solidFill>
                  <a:srgbClr val="6FBC4D"/>
                </a:solidFill>
                <a:latin typeface="Arial"/>
              </a:rPr>
              <a:t> </a:t>
            </a:r>
            <a:r>
              <a:rPr lang="en-US" sz="2400" i="1" u="none" strike="noStrike">
                <a:solidFill>
                  <a:srgbClr val="6FBC4D"/>
                </a:solidFill>
                <a:latin typeface="Arial"/>
              </a:rPr>
              <a:t>(cont.)</a:t>
            </a:r>
          </a:p>
        </p:txBody>
      </p:sp>
      <p:sp>
        <p:nvSpPr>
          <p:cNvPr id="5" name="Analysis points b..." descr="f4daeec3-ef61-48ed-95fe-bc90f495fbd1 Analysis points b..."/>
          <p:cNvSpPr/>
          <p:nvPr/>
        </p:nvSpPr>
        <p:spPr>
          <a:xfrm>
            <a:off x="412304" y="741462"/>
            <a:ext cx="9073008" cy="5741380"/>
          </a:xfrm>
          <a:prstGeom prst="rect">
            <a:avLst/>
          </a:prstGeom>
          <a:noFill/>
        </p:spPr>
        <p:txBody>
          <a:bodyPr wrap="square" lIns="0" tIns="15240" rIns="0" bIns="0" anchor="t">
            <a:spAutoFit/>
          </a:bodyPr>
          <a:lstStyle/>
          <a:p>
            <a:pPr marL="285750" lvl="0" indent="-285750" algn="l">
              <a:lnSpc>
                <a:spcPct val="83333"/>
              </a:lnSpc>
              <a:spcAft>
                <a:spcPts val="800"/>
              </a:spcAft>
              <a:buClr>
                <a:srgbClr val="81CF51"/>
              </a:buClr>
              <a:buFont typeface="Arial" panose="020B0604020202020204" pitchFamily="34" charset="0"/>
              <a:buChar char="•"/>
            </a:pPr>
            <a:r>
              <a:rPr lang="en-US" sz="1600">
                <a:solidFill>
                  <a:srgbClr val="000000"/>
                </a:solidFill>
                <a:latin typeface="Arial" panose="020B0604020202020204" pitchFamily="34" charset="0"/>
              </a:rPr>
              <a:t>78% of voters </a:t>
            </a:r>
            <a:r>
              <a:rPr lang="en-US" sz="1600" b="1">
                <a:solidFill>
                  <a:srgbClr val="000000"/>
                </a:solidFill>
                <a:latin typeface="Arial" panose="020B0604020202020204" pitchFamily="34" charset="0"/>
              </a:rPr>
              <a:t>care at least “some” about who the Speaker of the House is </a:t>
            </a:r>
            <a:r>
              <a:rPr lang="en-US" sz="1600">
                <a:solidFill>
                  <a:srgbClr val="000000"/>
                </a:solidFill>
                <a:latin typeface="Arial" panose="020B0604020202020204" pitchFamily="34" charset="0"/>
              </a:rPr>
              <a:t>with 31% saying they care significantly. Just 23% said they only cared a little, not at all, or were unsure. </a:t>
            </a:r>
          </a:p>
          <a:p>
            <a:pPr marL="742950" lvl="1" indent="-285750">
              <a:lnSpc>
                <a:spcPct val="83333"/>
              </a:lnSpc>
              <a:spcAft>
                <a:spcPts val="800"/>
              </a:spcAft>
              <a:buClr>
                <a:srgbClr val="81CF51"/>
              </a:buClr>
              <a:buFont typeface="Arial" panose="020B0604020202020204" pitchFamily="34" charset="0"/>
              <a:buChar char="•"/>
            </a:pPr>
            <a:r>
              <a:rPr lang="en-US" sz="1600">
                <a:solidFill>
                  <a:srgbClr val="000000"/>
                </a:solidFill>
                <a:latin typeface="Arial" panose="020B0604020202020204" pitchFamily="34" charset="0"/>
              </a:rPr>
              <a:t>Interestingly, Democrats express higher interest in who is Speaker than Republicans (63% Dems – 58% Republicans). </a:t>
            </a:r>
            <a:r>
              <a:rPr lang="en-US" sz="1600" b="1">
                <a:solidFill>
                  <a:srgbClr val="000000"/>
                </a:solidFill>
                <a:latin typeface="Arial" panose="020B0604020202020204" pitchFamily="34" charset="0"/>
              </a:rPr>
              <a:t>Non-college voters and Independents tend to care the least. </a:t>
            </a:r>
          </a:p>
          <a:p>
            <a:pPr marL="285750" lvl="0" indent="-285750" algn="l">
              <a:lnSpc>
                <a:spcPct val="83333"/>
              </a:lnSpc>
              <a:spcAft>
                <a:spcPts val="800"/>
              </a:spcAft>
              <a:buClr>
                <a:srgbClr val="81CF51"/>
              </a:buClr>
              <a:buFont typeface="Arial" panose="020B0604020202020204" pitchFamily="34" charset="0"/>
              <a:buChar char="•"/>
            </a:pPr>
            <a:r>
              <a:rPr lang="en-US" sz="1600" i="0">
                <a:solidFill>
                  <a:srgbClr val="000000"/>
                </a:solidFill>
                <a:effectLst/>
                <a:latin typeface="Arial" panose="020B0604020202020204" pitchFamily="34" charset="0"/>
              </a:rPr>
              <a:t>On </a:t>
            </a:r>
            <a:r>
              <a:rPr lang="en-US" sz="1600" b="1" i="0">
                <a:solidFill>
                  <a:srgbClr val="000000"/>
                </a:solidFill>
                <a:effectLst/>
                <a:latin typeface="Arial" panose="020B0604020202020204" pitchFamily="34" charset="0"/>
              </a:rPr>
              <a:t>mass shootings</a:t>
            </a:r>
            <a:r>
              <a:rPr lang="en-US" sz="1600" i="0">
                <a:solidFill>
                  <a:srgbClr val="000000"/>
                </a:solidFill>
                <a:effectLst/>
                <a:latin typeface="Arial" panose="020B0604020202020204" pitchFamily="34" charset="0"/>
              </a:rPr>
              <a:t>, 66% of voters say they are caused by </a:t>
            </a:r>
            <a:r>
              <a:rPr lang="en-US" sz="1600" b="1" i="0">
                <a:solidFill>
                  <a:srgbClr val="000000"/>
                </a:solidFill>
                <a:effectLst/>
                <a:latin typeface="Arial" panose="020B0604020202020204" pitchFamily="34" charset="0"/>
              </a:rPr>
              <a:t>mental health issues</a:t>
            </a:r>
            <a:r>
              <a:rPr lang="en-US" sz="1600" i="0">
                <a:solidFill>
                  <a:srgbClr val="000000"/>
                </a:solidFill>
                <a:effectLst/>
                <a:latin typeface="Arial" panose="020B0604020202020204" pitchFamily="34" charset="0"/>
              </a:rPr>
              <a:t>, 47% said easy access to firearms, and 34% said ra</a:t>
            </a:r>
            <a:r>
              <a:rPr lang="en-US" sz="1600">
                <a:solidFill>
                  <a:srgbClr val="000000"/>
                </a:solidFill>
                <a:latin typeface="Arial" panose="020B0604020202020204" pitchFamily="34" charset="0"/>
              </a:rPr>
              <a:t>dicalization or extremism. </a:t>
            </a:r>
          </a:p>
          <a:p>
            <a:pPr marL="742950" lvl="1" indent="-285750">
              <a:lnSpc>
                <a:spcPct val="83333"/>
              </a:lnSpc>
              <a:spcAft>
                <a:spcPts val="800"/>
              </a:spcAft>
              <a:buClr>
                <a:srgbClr val="81CF51"/>
              </a:buClr>
              <a:buFont typeface="Arial" panose="020B0604020202020204" pitchFamily="34" charset="0"/>
              <a:buChar char="•"/>
            </a:pPr>
            <a:r>
              <a:rPr lang="en-US" sz="1600">
                <a:solidFill>
                  <a:srgbClr val="000000"/>
                </a:solidFill>
                <a:latin typeface="Arial" panose="020B0604020202020204" pitchFamily="34" charset="0"/>
              </a:rPr>
              <a:t>Republicans and Independents are much more likely to point to mental health, while two-thirds of Democrats cite easy access to firearms. </a:t>
            </a:r>
          </a:p>
          <a:p>
            <a:pPr marL="285750" lvl="0" indent="-285750" algn="l">
              <a:lnSpc>
                <a:spcPct val="83333"/>
              </a:lnSpc>
              <a:spcAft>
                <a:spcPts val="800"/>
              </a:spcAft>
              <a:buClr>
                <a:srgbClr val="81CF51"/>
              </a:buClr>
              <a:buFont typeface="Arial" panose="020B0604020202020204" pitchFamily="34" charset="0"/>
              <a:buChar char="•"/>
            </a:pPr>
            <a:r>
              <a:rPr lang="en-US" sz="1600" b="1">
                <a:solidFill>
                  <a:srgbClr val="000000"/>
                </a:solidFill>
                <a:latin typeface="Arial" panose="020B0604020202020204" pitchFamily="34" charset="0"/>
              </a:rPr>
              <a:t>80% </a:t>
            </a:r>
            <a:r>
              <a:rPr lang="en-US" sz="1600">
                <a:solidFill>
                  <a:srgbClr val="000000"/>
                </a:solidFill>
                <a:latin typeface="Arial" panose="020B0604020202020204" pitchFamily="34" charset="0"/>
              </a:rPr>
              <a:t>of likely voters, including supermajorities of both Republicans and Democrats, </a:t>
            </a:r>
            <a:r>
              <a:rPr lang="en-US" sz="1600" b="1">
                <a:solidFill>
                  <a:srgbClr val="000000"/>
                </a:solidFill>
                <a:latin typeface="Arial" panose="020B0604020202020204" pitchFamily="34" charset="0"/>
              </a:rPr>
              <a:t>are concerned about the U.S. national debt</a:t>
            </a:r>
            <a:r>
              <a:rPr lang="en-US" sz="1600">
                <a:solidFill>
                  <a:srgbClr val="000000"/>
                </a:solidFill>
                <a:latin typeface="Arial" panose="020B0604020202020204" pitchFamily="34" charset="0"/>
              </a:rPr>
              <a:t>,</a:t>
            </a:r>
            <a:r>
              <a:rPr lang="en-US" sz="1600" b="1">
                <a:solidFill>
                  <a:srgbClr val="000000"/>
                </a:solidFill>
                <a:latin typeface="Arial" panose="020B0604020202020204" pitchFamily="34" charset="0"/>
              </a:rPr>
              <a:t> </a:t>
            </a:r>
            <a:r>
              <a:rPr lang="en-US" sz="1600">
                <a:solidFill>
                  <a:srgbClr val="000000"/>
                </a:solidFill>
                <a:latin typeface="Arial" panose="020B0604020202020204" pitchFamily="34" charset="0"/>
              </a:rPr>
              <a:t>which now exceeds $33 trillion. </a:t>
            </a:r>
          </a:p>
          <a:p>
            <a:pPr marL="742950" lvl="1" indent="-285750">
              <a:lnSpc>
                <a:spcPct val="83333"/>
              </a:lnSpc>
              <a:spcAft>
                <a:spcPts val="800"/>
              </a:spcAft>
              <a:buClr>
                <a:srgbClr val="81CF51"/>
              </a:buClr>
              <a:buFont typeface="Arial" panose="020B0604020202020204" pitchFamily="34" charset="0"/>
              <a:buChar char="•"/>
            </a:pPr>
            <a:r>
              <a:rPr lang="en-US" sz="1600">
                <a:solidFill>
                  <a:srgbClr val="000000"/>
                </a:solidFill>
                <a:latin typeface="Arial" panose="020B0604020202020204" pitchFamily="34" charset="0"/>
              </a:rPr>
              <a:t>50% of voters said a potential solution would be to </a:t>
            </a:r>
            <a:r>
              <a:rPr lang="en-US" sz="1600" b="1">
                <a:solidFill>
                  <a:srgbClr val="000000"/>
                </a:solidFill>
                <a:latin typeface="Arial" panose="020B0604020202020204" pitchFamily="34" charset="0"/>
              </a:rPr>
              <a:t>reduce regulations on the economy </a:t>
            </a:r>
            <a:r>
              <a:rPr lang="en-US" sz="1600">
                <a:solidFill>
                  <a:srgbClr val="000000"/>
                </a:solidFill>
                <a:latin typeface="Arial" panose="020B0604020202020204" pitchFamily="34" charset="0"/>
              </a:rPr>
              <a:t>and to </a:t>
            </a:r>
            <a:r>
              <a:rPr lang="en-US" sz="1600" b="1">
                <a:solidFill>
                  <a:srgbClr val="000000"/>
                </a:solidFill>
                <a:latin typeface="Arial" panose="020B0604020202020204" pitchFamily="34" charset="0"/>
              </a:rPr>
              <a:t>simplify the tax structure. </a:t>
            </a:r>
            <a:endParaRPr lang="en-US" sz="1600">
              <a:solidFill>
                <a:srgbClr val="000000"/>
              </a:solidFill>
              <a:latin typeface="Arial" panose="020B0604020202020204" pitchFamily="34" charset="0"/>
            </a:endParaRPr>
          </a:p>
          <a:p>
            <a:pPr marL="742950" lvl="1" indent="-285750">
              <a:lnSpc>
                <a:spcPct val="83333"/>
              </a:lnSpc>
              <a:spcAft>
                <a:spcPts val="800"/>
              </a:spcAft>
              <a:buClr>
                <a:srgbClr val="81CF51"/>
              </a:buClr>
              <a:buFont typeface="Arial" panose="020B0604020202020204" pitchFamily="34" charset="0"/>
              <a:buChar char="•"/>
            </a:pPr>
            <a:r>
              <a:rPr lang="en-US" sz="1600">
                <a:solidFill>
                  <a:srgbClr val="000000"/>
                </a:solidFill>
                <a:latin typeface="Arial" panose="020B0604020202020204" pitchFamily="34" charset="0"/>
              </a:rPr>
              <a:t>36% supported </a:t>
            </a:r>
            <a:r>
              <a:rPr lang="en-US" sz="1600" b="1">
                <a:solidFill>
                  <a:srgbClr val="000000"/>
                </a:solidFill>
                <a:latin typeface="Arial" panose="020B0604020202020204" pitchFamily="34" charset="0"/>
              </a:rPr>
              <a:t>significantly cutting the federal workforce</a:t>
            </a:r>
            <a:r>
              <a:rPr lang="en-US" sz="1600">
                <a:solidFill>
                  <a:srgbClr val="000000"/>
                </a:solidFill>
                <a:latin typeface="Arial" panose="020B0604020202020204" pitchFamily="34" charset="0"/>
              </a:rPr>
              <a:t>,</a:t>
            </a:r>
            <a:r>
              <a:rPr lang="en-US" sz="1600" b="1">
                <a:solidFill>
                  <a:srgbClr val="000000"/>
                </a:solidFill>
                <a:latin typeface="Arial" panose="020B0604020202020204" pitchFamily="34" charset="0"/>
              </a:rPr>
              <a:t> </a:t>
            </a:r>
            <a:r>
              <a:rPr lang="en-US" sz="1600">
                <a:solidFill>
                  <a:srgbClr val="000000"/>
                </a:solidFill>
                <a:latin typeface="Arial" panose="020B0604020202020204" pitchFamily="34" charset="0"/>
              </a:rPr>
              <a:t>and another 20% said </a:t>
            </a:r>
            <a:r>
              <a:rPr lang="en-US" sz="1600" b="1">
                <a:solidFill>
                  <a:srgbClr val="000000"/>
                </a:solidFill>
                <a:latin typeface="Arial" panose="020B0604020202020204" pitchFamily="34" charset="0"/>
              </a:rPr>
              <a:t>cuts to welfare programs. </a:t>
            </a:r>
            <a:endParaRPr lang="en-US" sz="1600">
              <a:solidFill>
                <a:srgbClr val="000000"/>
              </a:solidFill>
              <a:latin typeface="Arial" panose="020B0604020202020204" pitchFamily="34" charset="0"/>
            </a:endParaRPr>
          </a:p>
          <a:p>
            <a:pPr marL="285750" lvl="0" indent="-285750" algn="l">
              <a:lnSpc>
                <a:spcPct val="83333"/>
              </a:lnSpc>
              <a:spcAft>
                <a:spcPts val="800"/>
              </a:spcAft>
              <a:buClr>
                <a:srgbClr val="81CF51"/>
              </a:buClr>
              <a:buFont typeface="Arial" panose="020B0604020202020204" pitchFamily="34" charset="0"/>
              <a:buChar char="•"/>
            </a:pPr>
            <a:r>
              <a:rPr lang="en-US" sz="1600">
                <a:solidFill>
                  <a:srgbClr val="000000"/>
                </a:solidFill>
                <a:latin typeface="Arial" panose="020B0604020202020204" pitchFamily="34" charset="0"/>
              </a:rPr>
              <a:t>On </a:t>
            </a:r>
            <a:r>
              <a:rPr lang="en-US" sz="1600" b="1">
                <a:solidFill>
                  <a:srgbClr val="000000"/>
                </a:solidFill>
                <a:latin typeface="Arial" panose="020B0604020202020204" pitchFamily="34" charset="0"/>
              </a:rPr>
              <a:t>foreign affairs</a:t>
            </a:r>
            <a:r>
              <a:rPr lang="en-US" sz="1600">
                <a:solidFill>
                  <a:srgbClr val="000000"/>
                </a:solidFill>
                <a:latin typeface="Arial" panose="020B0604020202020204" pitchFamily="34" charset="0"/>
              </a:rPr>
              <a:t>, a plurality of voters (31%) believe the U.S. should </a:t>
            </a:r>
            <a:r>
              <a:rPr lang="en-US" sz="1600" b="1">
                <a:solidFill>
                  <a:srgbClr val="000000"/>
                </a:solidFill>
                <a:latin typeface="Arial" panose="020B0604020202020204" pitchFamily="34" charset="0"/>
              </a:rPr>
              <a:t>actively engage </a:t>
            </a:r>
            <a:r>
              <a:rPr lang="en-US" sz="1600">
                <a:solidFill>
                  <a:srgbClr val="000000"/>
                </a:solidFill>
                <a:latin typeface="Arial" panose="020B0604020202020204" pitchFamily="34" charset="0"/>
              </a:rPr>
              <a:t>with the global community and work with the international community to address challenges. </a:t>
            </a:r>
          </a:p>
          <a:p>
            <a:pPr marL="742950" lvl="1" indent="-285750">
              <a:lnSpc>
                <a:spcPct val="83333"/>
              </a:lnSpc>
              <a:spcAft>
                <a:spcPts val="800"/>
              </a:spcAft>
              <a:buClr>
                <a:srgbClr val="81CF51"/>
              </a:buClr>
              <a:buFont typeface="Arial" panose="020B0604020202020204" pitchFamily="34" charset="0"/>
              <a:buChar char="•"/>
            </a:pPr>
            <a:r>
              <a:rPr lang="en-US" sz="1600">
                <a:solidFill>
                  <a:srgbClr val="000000"/>
                </a:solidFill>
                <a:latin typeface="Arial" panose="020B0604020202020204" pitchFamily="34" charset="0"/>
              </a:rPr>
              <a:t>20% said the U.S. should </a:t>
            </a:r>
            <a:r>
              <a:rPr lang="en-US" sz="1600" b="1">
                <a:solidFill>
                  <a:srgbClr val="000000"/>
                </a:solidFill>
                <a:latin typeface="Arial" panose="020B0604020202020204" pitchFamily="34" charset="0"/>
              </a:rPr>
              <a:t>focus on U.S. economic interests, even if it compromises American values </a:t>
            </a:r>
            <a:r>
              <a:rPr lang="en-US" sz="1600">
                <a:solidFill>
                  <a:srgbClr val="000000"/>
                </a:solidFill>
                <a:latin typeface="Arial" panose="020B0604020202020204" pitchFamily="34" charset="0"/>
              </a:rPr>
              <a:t>by allying with nations that may not share our values. </a:t>
            </a:r>
          </a:p>
          <a:p>
            <a:pPr marL="742950" lvl="1" indent="-285750">
              <a:lnSpc>
                <a:spcPct val="83333"/>
              </a:lnSpc>
              <a:spcAft>
                <a:spcPts val="800"/>
              </a:spcAft>
              <a:buClr>
                <a:srgbClr val="81CF51"/>
              </a:buClr>
              <a:buFont typeface="Arial" panose="020B0604020202020204" pitchFamily="34" charset="0"/>
              <a:buChar char="•"/>
            </a:pPr>
            <a:r>
              <a:rPr lang="en-US" sz="1600">
                <a:solidFill>
                  <a:srgbClr val="000000"/>
                </a:solidFill>
                <a:latin typeface="Arial" panose="020B0604020202020204" pitchFamily="34" charset="0"/>
              </a:rPr>
              <a:t>24% said the U.S. should </a:t>
            </a:r>
            <a:r>
              <a:rPr lang="en-US" sz="1600" b="1">
                <a:solidFill>
                  <a:srgbClr val="000000"/>
                </a:solidFill>
                <a:latin typeface="Arial" panose="020B0604020202020204" pitchFamily="34" charset="0"/>
              </a:rPr>
              <a:t>minimize involvement </a:t>
            </a:r>
            <a:r>
              <a:rPr lang="en-US" sz="1600">
                <a:solidFill>
                  <a:srgbClr val="000000"/>
                </a:solidFill>
                <a:latin typeface="Arial" panose="020B0604020202020204" pitchFamily="34" charset="0"/>
              </a:rPr>
              <a:t>in foreign affairs and conflicts. </a:t>
            </a:r>
          </a:p>
          <a:p>
            <a:pPr marL="742950" lvl="1" indent="-285750">
              <a:lnSpc>
                <a:spcPct val="83333"/>
              </a:lnSpc>
              <a:spcAft>
                <a:spcPts val="800"/>
              </a:spcAft>
              <a:buClr>
                <a:srgbClr val="81CF51"/>
              </a:buClr>
              <a:buFont typeface="Arial" panose="020B0604020202020204" pitchFamily="34" charset="0"/>
              <a:buChar char="•"/>
            </a:pPr>
            <a:r>
              <a:rPr lang="en-US" sz="1600">
                <a:solidFill>
                  <a:srgbClr val="000000"/>
                </a:solidFill>
                <a:latin typeface="Arial" panose="020B0604020202020204" pitchFamily="34" charset="0"/>
              </a:rPr>
              <a:t>The </a:t>
            </a:r>
            <a:r>
              <a:rPr lang="en-US" sz="1600" b="1">
                <a:solidFill>
                  <a:srgbClr val="000000"/>
                </a:solidFill>
                <a:latin typeface="Arial" panose="020B0604020202020204" pitchFamily="34" charset="0"/>
              </a:rPr>
              <a:t>U.S. Military </a:t>
            </a:r>
            <a:r>
              <a:rPr lang="en-US" sz="1600">
                <a:solidFill>
                  <a:srgbClr val="000000"/>
                </a:solidFill>
                <a:latin typeface="Arial" panose="020B0604020202020204" pitchFamily="34" charset="0"/>
              </a:rPr>
              <a:t>(+67 net fav) is extremely popular with both Republicans and Democrats. </a:t>
            </a:r>
            <a:r>
              <a:rPr lang="en-US" sz="1600" b="1">
                <a:solidFill>
                  <a:srgbClr val="000000"/>
                </a:solidFill>
                <a:latin typeface="Arial" panose="020B0604020202020204" pitchFamily="34" charset="0"/>
              </a:rPr>
              <a:t>Pentagon Leadership </a:t>
            </a:r>
            <a:r>
              <a:rPr lang="en-US" sz="1600">
                <a:solidFill>
                  <a:srgbClr val="000000"/>
                </a:solidFill>
                <a:latin typeface="Arial" panose="020B0604020202020204" pitchFamily="34" charset="0"/>
              </a:rPr>
              <a:t>(+27 net fav) sees a </a:t>
            </a:r>
            <a:r>
              <a:rPr lang="en-US" sz="1600" b="1">
                <a:solidFill>
                  <a:srgbClr val="000000"/>
                </a:solidFill>
                <a:latin typeface="Arial" panose="020B0604020202020204" pitchFamily="34" charset="0"/>
              </a:rPr>
              <a:t>more mixed</a:t>
            </a:r>
            <a:r>
              <a:rPr lang="en-US" sz="1600">
                <a:solidFill>
                  <a:srgbClr val="000000"/>
                </a:solidFill>
                <a:latin typeface="Arial" panose="020B0604020202020204" pitchFamily="34" charset="0"/>
              </a:rPr>
              <a:t>, but still favorable, perception among Republicans and Independents while being favorable with nearly </a:t>
            </a:r>
            <a:br>
              <a:rPr lang="en-US" sz="1600">
                <a:solidFill>
                  <a:srgbClr val="000000"/>
                </a:solidFill>
                <a:latin typeface="Arial" panose="020B0604020202020204" pitchFamily="34" charset="0"/>
              </a:rPr>
            </a:br>
            <a:r>
              <a:rPr lang="en-US" sz="1600">
                <a:solidFill>
                  <a:srgbClr val="000000"/>
                </a:solidFill>
                <a:latin typeface="Arial" panose="020B0604020202020204" pitchFamily="34" charset="0"/>
              </a:rPr>
              <a:t>two-thirds of Democrats.</a:t>
            </a:r>
          </a:p>
        </p:txBody>
      </p:sp>
    </p:spTree>
    <p:extLst>
      <p:ext uri="{BB962C8B-B14F-4D97-AF65-F5344CB8AC3E}">
        <p14:creationId xmlns:p14="http://schemas.microsoft.com/office/powerpoint/2010/main" val="205580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Q18: Care About Who the Speaker Is">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endParaRPr lang="en-PH"/>
          </a:p>
        </p:txBody>
      </p:sp>
      <p:pic>
        <p:nvPicPr>
          <p:cNvPr id="3" name="Cygnal-Logo-RGB-Horizontal_Full MH" descr="53f29a3e-c84e-4dc8-87d6-213843b1ccab Cygnal-Logo-RGB-Horizontal_Full MH"/>
          <p:cNvPicPr>
            <a:picLocks noChangeAspect="1"/>
          </p:cNvPicPr>
          <p:nvPr/>
        </p:nvPicPr>
        <p:blipFill>
          <a:blip r:embed="rId3" cstate="print"/>
          <a:stretch>
            <a:fillRect/>
          </a:stretch>
        </p:blipFill>
        <p:spPr>
          <a:xfrm>
            <a:off x="8143875" y="6143625"/>
            <a:ext cx="1355026" cy="319725"/>
          </a:xfrm>
          <a:prstGeom prst="rect">
            <a:avLst/>
          </a:prstGeom>
        </p:spPr>
      </p:pic>
      <p:sp>
        <p:nvSpPr>
          <p:cNvPr id="4" name="Care About Who th..." descr="ca6a9795-a500-44ea-ac25-7678aa32eebd Care About Who th..."/>
          <p:cNvSpPr/>
          <p:nvPr/>
        </p:nvSpPr>
        <p:spPr>
          <a:xfrm>
            <a:off x="523875" y="266700"/>
            <a:ext cx="8705850" cy="428625"/>
          </a:xfrm>
          <a:prstGeom prst="rect">
            <a:avLst/>
          </a:prstGeom>
          <a:noFill/>
        </p:spPr>
        <p:txBody>
          <a:bodyPr lIns="0" tIns="15240" rIns="0" bIns="0" anchor="t">
            <a:spAutoFit/>
          </a:bodyPr>
          <a:lstStyle/>
          <a:p>
            <a:pPr marL="0" lvl="0" indent="0" algn="l">
              <a:lnSpc>
                <a:spcPct val="114583"/>
              </a:lnSpc>
              <a:buNone/>
            </a:pPr>
            <a:r>
              <a:rPr sz="2400" b="1" i="0" u="none" strike="noStrike">
                <a:solidFill>
                  <a:srgbClr val="6FBC4D"/>
                </a:solidFill>
                <a:latin typeface="Arial"/>
              </a:rPr>
              <a:t>Care About Who the Speaker Is</a:t>
            </a:r>
          </a:p>
        </p:txBody>
      </p:sp>
      <p:sp>
        <p:nvSpPr>
          <p:cNvPr id="5" name="How much do you c..." descr="3c41ef7c-c0ff-4e13-b2a8-df2065ff3b3e How much do you c..."/>
          <p:cNvSpPr/>
          <p:nvPr/>
        </p:nvSpPr>
        <p:spPr>
          <a:xfrm>
            <a:off x="523875" y="6229350"/>
            <a:ext cx="7429500" cy="133350"/>
          </a:xfrm>
          <a:prstGeom prst="rect">
            <a:avLst/>
          </a:prstGeom>
          <a:noFill/>
        </p:spPr>
        <p:txBody>
          <a:bodyPr lIns="0" tIns="15240" rIns="0" bIns="0" anchor="t">
            <a:spAutoFit/>
          </a:bodyPr>
          <a:lstStyle/>
          <a:p>
            <a:pPr marL="0" lvl="0" indent="0" algn="l">
              <a:lnSpc>
                <a:spcPct val="83333"/>
              </a:lnSpc>
              <a:buNone/>
            </a:pPr>
            <a:r>
              <a:rPr sz="1000" b="0" i="1" u="none" strike="noStrike">
                <a:solidFill>
                  <a:srgbClr val="999999"/>
                </a:solidFill>
                <a:latin typeface="Arial"/>
              </a:rPr>
              <a:t>How much do you care who the Speaker of the U.S. House of Representatives is?</a:t>
            </a:r>
          </a:p>
        </p:txBody>
      </p:sp>
      <p:pic>
        <p:nvPicPr>
          <p:cNvPr id="6" name="chart.24" descr="0863cd17-5266-40f7-896c-c4f13f067473 chart.24"/>
          <p:cNvPicPr>
            <a:picLocks noChangeAspect="1"/>
          </p:cNvPicPr>
          <p:nvPr/>
        </p:nvPicPr>
        <p:blipFill>
          <a:blip r:embed="rId4" cstate="print"/>
          <a:stretch>
            <a:fillRect/>
          </a:stretch>
        </p:blipFill>
        <p:spPr>
          <a:xfrm>
            <a:off x="333375" y="3429000"/>
            <a:ext cx="9096375" cy="2619375"/>
          </a:xfrm>
          <a:prstGeom prst="rect">
            <a:avLst/>
          </a:prstGeom>
        </p:spPr>
      </p:pic>
      <p:pic>
        <p:nvPicPr>
          <p:cNvPr id="7" name="Care About Who the Speaker Is" descr="d8ac32cc-c1fd-4157-bfb3-832d398019b5 Care About Who the Speaker Is"/>
          <p:cNvPicPr>
            <a:picLocks noChangeAspect="1"/>
          </p:cNvPicPr>
          <p:nvPr/>
        </p:nvPicPr>
        <p:blipFill>
          <a:blip r:embed="rId5" cstate="print"/>
          <a:stretch>
            <a:fillRect/>
          </a:stretch>
        </p:blipFill>
        <p:spPr>
          <a:xfrm>
            <a:off x="1781175" y="857250"/>
            <a:ext cx="6191250" cy="238125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Q19: Believed Causes of Mass Shootings">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endParaRPr lang="en-PH"/>
          </a:p>
        </p:txBody>
      </p:sp>
      <p:pic>
        <p:nvPicPr>
          <p:cNvPr id="3" name="Cygnal-Logo-RGB-Horizontal_Full MH" descr="53f29a3e-c84e-4dc8-87d6-213843b1ccab Cygnal-Logo-RGB-Horizontal_Full MH"/>
          <p:cNvPicPr>
            <a:picLocks noChangeAspect="1"/>
          </p:cNvPicPr>
          <p:nvPr/>
        </p:nvPicPr>
        <p:blipFill>
          <a:blip r:embed="rId3" cstate="print"/>
          <a:stretch>
            <a:fillRect/>
          </a:stretch>
        </p:blipFill>
        <p:spPr>
          <a:xfrm>
            <a:off x="8143875" y="6143625"/>
            <a:ext cx="1355026" cy="319725"/>
          </a:xfrm>
          <a:prstGeom prst="rect">
            <a:avLst/>
          </a:prstGeom>
        </p:spPr>
      </p:pic>
      <p:sp>
        <p:nvSpPr>
          <p:cNvPr id="4" name="Believed Causes o..." descr="b55ab75a-2f8a-4b4b-bb20-f260521ef6a4 Believed Causes o..."/>
          <p:cNvSpPr/>
          <p:nvPr/>
        </p:nvSpPr>
        <p:spPr>
          <a:xfrm>
            <a:off x="523875" y="266700"/>
            <a:ext cx="8705850" cy="428625"/>
          </a:xfrm>
          <a:prstGeom prst="rect">
            <a:avLst/>
          </a:prstGeom>
          <a:noFill/>
        </p:spPr>
        <p:txBody>
          <a:bodyPr lIns="0" tIns="15240" rIns="0" bIns="0" anchor="t">
            <a:spAutoFit/>
          </a:bodyPr>
          <a:lstStyle/>
          <a:p>
            <a:pPr marL="0" lvl="0" indent="0" algn="l">
              <a:lnSpc>
                <a:spcPct val="114583"/>
              </a:lnSpc>
              <a:buNone/>
            </a:pPr>
            <a:r>
              <a:rPr sz="2400" b="1" i="0" u="none" strike="noStrike">
                <a:solidFill>
                  <a:srgbClr val="6FBC4D"/>
                </a:solidFill>
                <a:latin typeface="Arial"/>
              </a:rPr>
              <a:t>Believed Causes of Mass Shootings</a:t>
            </a:r>
          </a:p>
        </p:txBody>
      </p:sp>
      <p:sp>
        <p:nvSpPr>
          <p:cNvPr id="5" name="What causes do yo..." descr="eb9faf9c-112f-4473-b9b6-07c9157c25fe What causes do yo..."/>
          <p:cNvSpPr/>
          <p:nvPr/>
        </p:nvSpPr>
        <p:spPr>
          <a:xfrm>
            <a:off x="523875" y="6229350"/>
            <a:ext cx="7429500" cy="133350"/>
          </a:xfrm>
          <a:prstGeom prst="rect">
            <a:avLst/>
          </a:prstGeom>
          <a:noFill/>
        </p:spPr>
        <p:txBody>
          <a:bodyPr lIns="0" tIns="15240" rIns="0" bIns="0" anchor="t">
            <a:spAutoFit/>
          </a:bodyPr>
          <a:lstStyle/>
          <a:p>
            <a:pPr marL="0" lvl="0" indent="0" algn="l">
              <a:lnSpc>
                <a:spcPct val="83333"/>
              </a:lnSpc>
              <a:buNone/>
            </a:pPr>
            <a:r>
              <a:rPr sz="1000" b="0" i="1" u="none" strike="noStrike">
                <a:solidFill>
                  <a:srgbClr val="999999"/>
                </a:solidFill>
                <a:latin typeface="Arial"/>
              </a:rPr>
              <a:t>What causes do you believe most contribute to mass shootings? Please select up to three choices.</a:t>
            </a:r>
          </a:p>
        </p:txBody>
      </p:sp>
      <p:pic>
        <p:nvPicPr>
          <p:cNvPr id="6" name="chart.31" descr="a4a308f7-8bf1-49f0-918b-d6c5d12641eb chart.31"/>
          <p:cNvPicPr>
            <a:picLocks noChangeAspect="1"/>
          </p:cNvPicPr>
          <p:nvPr/>
        </p:nvPicPr>
        <p:blipFill>
          <a:blip r:embed="rId4" cstate="print"/>
          <a:stretch>
            <a:fillRect/>
          </a:stretch>
        </p:blipFill>
        <p:spPr>
          <a:xfrm>
            <a:off x="333375" y="3429000"/>
            <a:ext cx="9096375" cy="2619375"/>
          </a:xfrm>
          <a:prstGeom prst="rect">
            <a:avLst/>
          </a:prstGeom>
        </p:spPr>
      </p:pic>
      <p:pic>
        <p:nvPicPr>
          <p:cNvPr id="7" name="Believed Causes of Mass Shootings" descr="9e62ef10-b51b-4b05-b01a-ae2aad1b2de8 Believed Causes of Mass Shootings"/>
          <p:cNvPicPr>
            <a:picLocks noChangeAspect="1"/>
          </p:cNvPicPr>
          <p:nvPr/>
        </p:nvPicPr>
        <p:blipFill>
          <a:blip r:embed="rId5" cstate="print"/>
          <a:stretch>
            <a:fillRect/>
          </a:stretch>
        </p:blipFill>
        <p:spPr>
          <a:xfrm>
            <a:off x="1066800" y="857250"/>
            <a:ext cx="7619999" cy="238125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Q20: U.S. Role in Foreign Affairs">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endParaRPr lang="en-PH"/>
          </a:p>
        </p:txBody>
      </p:sp>
      <p:pic>
        <p:nvPicPr>
          <p:cNvPr id="3" name="Cygnal-Logo-RGB-Horizontal_Full MH" descr="53f29a3e-c84e-4dc8-87d6-213843b1ccab Cygnal-Logo-RGB-Horizontal_Full MH"/>
          <p:cNvPicPr>
            <a:picLocks noChangeAspect="1"/>
          </p:cNvPicPr>
          <p:nvPr/>
        </p:nvPicPr>
        <p:blipFill>
          <a:blip r:embed="rId3" cstate="print"/>
          <a:stretch>
            <a:fillRect/>
          </a:stretch>
        </p:blipFill>
        <p:spPr>
          <a:xfrm>
            <a:off x="8143875" y="6143625"/>
            <a:ext cx="1355026" cy="319725"/>
          </a:xfrm>
          <a:prstGeom prst="rect">
            <a:avLst/>
          </a:prstGeom>
        </p:spPr>
      </p:pic>
      <p:sp>
        <p:nvSpPr>
          <p:cNvPr id="4" name="U.S. Role in Fore..." descr="355e7ca8-4326-4061-a214-ae6e2416d14a U.S. Role in Fore..."/>
          <p:cNvSpPr/>
          <p:nvPr/>
        </p:nvSpPr>
        <p:spPr>
          <a:xfrm>
            <a:off x="523875" y="266700"/>
            <a:ext cx="8705850" cy="428625"/>
          </a:xfrm>
          <a:prstGeom prst="rect">
            <a:avLst/>
          </a:prstGeom>
          <a:noFill/>
        </p:spPr>
        <p:txBody>
          <a:bodyPr lIns="0" tIns="15240" rIns="0" bIns="0" anchor="t">
            <a:spAutoFit/>
          </a:bodyPr>
          <a:lstStyle/>
          <a:p>
            <a:pPr marL="0" lvl="0" indent="0" algn="l">
              <a:lnSpc>
                <a:spcPct val="114583"/>
              </a:lnSpc>
              <a:buNone/>
            </a:pPr>
            <a:r>
              <a:rPr sz="2400" b="1" i="0" u="none" strike="noStrike">
                <a:solidFill>
                  <a:srgbClr val="6FBC4D"/>
                </a:solidFill>
                <a:latin typeface="Arial"/>
              </a:rPr>
              <a:t>U.S. Role in Foreign Affairs</a:t>
            </a:r>
          </a:p>
        </p:txBody>
      </p:sp>
      <p:sp>
        <p:nvSpPr>
          <p:cNvPr id="5" name="Which of the foll..." descr="a8da9487-6ad2-41ac-8246-22cbbf4610b1 Which of the foll..."/>
          <p:cNvSpPr/>
          <p:nvPr/>
        </p:nvSpPr>
        <p:spPr>
          <a:xfrm>
            <a:off x="523875" y="6229350"/>
            <a:ext cx="7429500" cy="133350"/>
          </a:xfrm>
          <a:prstGeom prst="rect">
            <a:avLst/>
          </a:prstGeom>
          <a:noFill/>
        </p:spPr>
        <p:txBody>
          <a:bodyPr lIns="0" tIns="15240" rIns="0" bIns="0" anchor="t">
            <a:spAutoFit/>
          </a:bodyPr>
          <a:lstStyle/>
          <a:p>
            <a:pPr marL="0" lvl="0" indent="0" algn="l">
              <a:lnSpc>
                <a:spcPct val="83333"/>
              </a:lnSpc>
              <a:buNone/>
            </a:pPr>
            <a:r>
              <a:rPr sz="1000" b="0" i="1" u="none" strike="noStrike">
                <a:solidFill>
                  <a:srgbClr val="999999"/>
                </a:solidFill>
                <a:latin typeface="Arial"/>
              </a:rPr>
              <a:t>Which of the following option is closest to what you believe the United States’ role should be in foreign affairs?</a:t>
            </a:r>
          </a:p>
        </p:txBody>
      </p:sp>
      <p:pic>
        <p:nvPicPr>
          <p:cNvPr id="6" name="chart.34" descr="be2a376f-6c09-4ac5-a676-8beb8cdee648 chart.34"/>
          <p:cNvPicPr>
            <a:picLocks noChangeAspect="1"/>
          </p:cNvPicPr>
          <p:nvPr/>
        </p:nvPicPr>
        <p:blipFill>
          <a:blip r:embed="rId4" cstate="print"/>
          <a:stretch>
            <a:fillRect/>
          </a:stretch>
        </p:blipFill>
        <p:spPr>
          <a:xfrm>
            <a:off x="333375" y="3429000"/>
            <a:ext cx="9096375" cy="2619375"/>
          </a:xfrm>
          <a:prstGeom prst="rect">
            <a:avLst/>
          </a:prstGeom>
        </p:spPr>
      </p:pic>
      <p:pic>
        <p:nvPicPr>
          <p:cNvPr id="7" name="U.S. Role in Foreign Affairs" descr="102d9ca6-8e18-4172-b094-62ff2cbd0d8b U.S. Role in Foreign Affairs"/>
          <p:cNvPicPr>
            <a:picLocks noChangeAspect="1"/>
          </p:cNvPicPr>
          <p:nvPr/>
        </p:nvPicPr>
        <p:blipFill>
          <a:blip r:embed="rId5" cstate="print"/>
          <a:stretch>
            <a:fillRect/>
          </a:stretch>
        </p:blipFill>
        <p:spPr>
          <a:xfrm>
            <a:off x="2257425" y="857250"/>
            <a:ext cx="5238750" cy="238125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Q21: Ukraine War Position">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endParaRPr lang="en-PH"/>
          </a:p>
        </p:txBody>
      </p:sp>
      <p:pic>
        <p:nvPicPr>
          <p:cNvPr id="3" name="Cygnal-Logo-RGB-Horizontal_Full MH" descr="53f29a3e-c84e-4dc8-87d6-213843b1ccab Cygnal-Logo-RGB-Horizontal_Full MH"/>
          <p:cNvPicPr>
            <a:picLocks noChangeAspect="1"/>
          </p:cNvPicPr>
          <p:nvPr/>
        </p:nvPicPr>
        <p:blipFill>
          <a:blip r:embed="rId2" cstate="print"/>
          <a:stretch>
            <a:fillRect/>
          </a:stretch>
        </p:blipFill>
        <p:spPr>
          <a:xfrm>
            <a:off x="8143875" y="6143625"/>
            <a:ext cx="1355026" cy="319725"/>
          </a:xfrm>
          <a:prstGeom prst="rect">
            <a:avLst/>
          </a:prstGeom>
        </p:spPr>
      </p:pic>
      <p:sp>
        <p:nvSpPr>
          <p:cNvPr id="4" name="Ukraine War Posit..." descr="c2733d54-afee-4563-aba5-d6c03bf1fefd Ukraine War Posit..."/>
          <p:cNvSpPr/>
          <p:nvPr/>
        </p:nvSpPr>
        <p:spPr>
          <a:xfrm>
            <a:off x="523875" y="266700"/>
            <a:ext cx="8705850" cy="428625"/>
          </a:xfrm>
          <a:prstGeom prst="rect">
            <a:avLst/>
          </a:prstGeom>
          <a:noFill/>
        </p:spPr>
        <p:txBody>
          <a:bodyPr lIns="0" tIns="15240" rIns="0" bIns="0" anchor="t">
            <a:spAutoFit/>
          </a:bodyPr>
          <a:lstStyle/>
          <a:p>
            <a:pPr marL="0" lvl="0" indent="0" algn="l">
              <a:lnSpc>
                <a:spcPct val="114583"/>
              </a:lnSpc>
              <a:buNone/>
            </a:pPr>
            <a:r>
              <a:rPr sz="2400" b="1" i="0" u="none" strike="noStrike">
                <a:solidFill>
                  <a:srgbClr val="6FBC4D"/>
                </a:solidFill>
                <a:latin typeface="Arial"/>
              </a:rPr>
              <a:t>Ukraine War Position</a:t>
            </a:r>
          </a:p>
        </p:txBody>
      </p:sp>
      <p:sp>
        <p:nvSpPr>
          <p:cNvPr id="5" name="What position mos..." descr="54d98ce4-ad90-4c26-99bf-f12e52f5520b What position mos..."/>
          <p:cNvSpPr/>
          <p:nvPr/>
        </p:nvSpPr>
        <p:spPr>
          <a:xfrm>
            <a:off x="523875" y="6229350"/>
            <a:ext cx="7429500" cy="133350"/>
          </a:xfrm>
          <a:prstGeom prst="rect">
            <a:avLst/>
          </a:prstGeom>
          <a:noFill/>
        </p:spPr>
        <p:txBody>
          <a:bodyPr lIns="0" tIns="15240" rIns="0" bIns="0" anchor="t">
            <a:spAutoFit/>
          </a:bodyPr>
          <a:lstStyle/>
          <a:p>
            <a:pPr marL="0" lvl="0" indent="0" algn="l">
              <a:lnSpc>
                <a:spcPct val="83333"/>
              </a:lnSpc>
              <a:buNone/>
            </a:pPr>
            <a:r>
              <a:rPr sz="1000" b="0" i="1" u="none" strike="noStrike">
                <a:solidFill>
                  <a:srgbClr val="999999"/>
                </a:solidFill>
                <a:latin typeface="Arial"/>
              </a:rPr>
              <a:t>What position most closely fits your view about how the United States should address the war in Ukraine?</a:t>
            </a:r>
          </a:p>
        </p:txBody>
      </p:sp>
      <p:pic>
        <p:nvPicPr>
          <p:cNvPr id="6" name="chart.37" descr="3ac4a655-0a67-479d-9fc0-51619b11426d chart.37"/>
          <p:cNvPicPr>
            <a:picLocks noChangeAspect="1"/>
          </p:cNvPicPr>
          <p:nvPr/>
        </p:nvPicPr>
        <p:blipFill>
          <a:blip r:embed="rId3" cstate="print"/>
          <a:stretch>
            <a:fillRect/>
          </a:stretch>
        </p:blipFill>
        <p:spPr>
          <a:xfrm>
            <a:off x="333375" y="3429000"/>
            <a:ext cx="9096375" cy="2619375"/>
          </a:xfrm>
          <a:prstGeom prst="rect">
            <a:avLst/>
          </a:prstGeom>
        </p:spPr>
      </p:pic>
      <p:pic>
        <p:nvPicPr>
          <p:cNvPr id="7" name="Ukraine War Position" descr="9f5192e7-ed9c-4407-8cab-8ab85bd346dc Ukraine War Position"/>
          <p:cNvPicPr>
            <a:picLocks noChangeAspect="1"/>
          </p:cNvPicPr>
          <p:nvPr/>
        </p:nvPicPr>
        <p:blipFill>
          <a:blip r:embed="rId4" cstate="print"/>
          <a:stretch>
            <a:fillRect/>
          </a:stretch>
        </p:blipFill>
        <p:spPr>
          <a:xfrm>
            <a:off x="2114550" y="857250"/>
            <a:ext cx="5524500" cy="2381250"/>
          </a:xfrm>
          <a:prstGeom prst="rect">
            <a:avLst/>
          </a:prstGeom>
        </p:spPr>
      </p:pic>
      <p:sp>
        <p:nvSpPr>
          <p:cNvPr id="9" name="Rectangle 8">
            <a:extLst>
              <a:ext uri="{FF2B5EF4-FFF2-40B4-BE49-F238E27FC236}">
                <a16:creationId xmlns:a16="http://schemas.microsoft.com/office/drawing/2014/main" id="{04CC4D11-3C28-C6B3-A334-4CFAD3F52961}"/>
              </a:ext>
            </a:extLst>
          </p:cNvPr>
          <p:cNvSpPr/>
          <p:nvPr/>
        </p:nvSpPr>
        <p:spPr>
          <a:xfrm>
            <a:off x="5825148" y="4183380"/>
            <a:ext cx="529932" cy="899160"/>
          </a:xfrm>
          <a:prstGeom prst="rect">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D971570-8622-25A3-53E4-0698F0C7ABF7}"/>
              </a:ext>
            </a:extLst>
          </p:cNvPr>
          <p:cNvSpPr/>
          <p:nvPr/>
        </p:nvSpPr>
        <p:spPr>
          <a:xfrm>
            <a:off x="7250088" y="4175760"/>
            <a:ext cx="347052" cy="304800"/>
          </a:xfrm>
          <a:prstGeom prst="rect">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Q22: Israel War Position">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endParaRPr lang="en-PH"/>
          </a:p>
        </p:txBody>
      </p:sp>
      <p:pic>
        <p:nvPicPr>
          <p:cNvPr id="3" name="Cygnal-Logo-RGB-Horizontal_Full MH" descr="53f29a3e-c84e-4dc8-87d6-213843b1ccab Cygnal-Logo-RGB-Horizontal_Full MH"/>
          <p:cNvPicPr>
            <a:picLocks noChangeAspect="1"/>
          </p:cNvPicPr>
          <p:nvPr/>
        </p:nvPicPr>
        <p:blipFill>
          <a:blip r:embed="rId3" cstate="print"/>
          <a:stretch>
            <a:fillRect/>
          </a:stretch>
        </p:blipFill>
        <p:spPr>
          <a:xfrm>
            <a:off x="8143875" y="6143625"/>
            <a:ext cx="1355026" cy="319725"/>
          </a:xfrm>
          <a:prstGeom prst="rect">
            <a:avLst/>
          </a:prstGeom>
        </p:spPr>
      </p:pic>
      <p:sp>
        <p:nvSpPr>
          <p:cNvPr id="4" name="Israel War Position" descr="69e40f68-169c-4db5-8f86-2aac887e8b42 Israel War Position"/>
          <p:cNvSpPr/>
          <p:nvPr/>
        </p:nvSpPr>
        <p:spPr>
          <a:xfrm>
            <a:off x="523875" y="266700"/>
            <a:ext cx="8705850" cy="428625"/>
          </a:xfrm>
          <a:prstGeom prst="rect">
            <a:avLst/>
          </a:prstGeom>
          <a:noFill/>
        </p:spPr>
        <p:txBody>
          <a:bodyPr lIns="0" tIns="15240" rIns="0" bIns="0" anchor="t">
            <a:spAutoFit/>
          </a:bodyPr>
          <a:lstStyle/>
          <a:p>
            <a:pPr marL="0" lvl="0" indent="0" algn="l">
              <a:lnSpc>
                <a:spcPct val="114583"/>
              </a:lnSpc>
              <a:buNone/>
            </a:pPr>
            <a:r>
              <a:rPr sz="2400" b="1" i="0" u="none" strike="noStrike">
                <a:solidFill>
                  <a:srgbClr val="6FBC4D"/>
                </a:solidFill>
                <a:latin typeface="Arial"/>
              </a:rPr>
              <a:t>Israel War Position</a:t>
            </a:r>
          </a:p>
        </p:txBody>
      </p:sp>
      <p:sp>
        <p:nvSpPr>
          <p:cNvPr id="5" name="What position mos..." descr="df86ee95-59c0-4c20-9b64-d40e72a7f6f8 What position mos..."/>
          <p:cNvSpPr/>
          <p:nvPr/>
        </p:nvSpPr>
        <p:spPr>
          <a:xfrm>
            <a:off x="523875" y="6229350"/>
            <a:ext cx="7429500" cy="133350"/>
          </a:xfrm>
          <a:prstGeom prst="rect">
            <a:avLst/>
          </a:prstGeom>
          <a:noFill/>
        </p:spPr>
        <p:txBody>
          <a:bodyPr lIns="0" tIns="15240" rIns="0" bIns="0" anchor="t">
            <a:spAutoFit/>
          </a:bodyPr>
          <a:lstStyle/>
          <a:p>
            <a:pPr marL="0" lvl="0" indent="0" algn="l">
              <a:lnSpc>
                <a:spcPct val="83333"/>
              </a:lnSpc>
              <a:buNone/>
            </a:pPr>
            <a:r>
              <a:rPr sz="1000" b="0" i="1" u="none" strike="noStrike">
                <a:solidFill>
                  <a:srgbClr val="999999"/>
                </a:solidFill>
                <a:latin typeface="Arial"/>
              </a:rPr>
              <a:t>What position most closely fits your view about how the United States should address the war in Israel?</a:t>
            </a:r>
          </a:p>
        </p:txBody>
      </p:sp>
      <p:pic>
        <p:nvPicPr>
          <p:cNvPr id="6" name="chart.38" descr="414af51b-5055-4e6b-8183-34741a197b2d chart.38"/>
          <p:cNvPicPr>
            <a:picLocks noChangeAspect="1"/>
          </p:cNvPicPr>
          <p:nvPr/>
        </p:nvPicPr>
        <p:blipFill>
          <a:blip r:embed="rId4" cstate="print"/>
          <a:stretch>
            <a:fillRect/>
          </a:stretch>
        </p:blipFill>
        <p:spPr>
          <a:xfrm>
            <a:off x="333375" y="3429000"/>
            <a:ext cx="9096375" cy="2619375"/>
          </a:xfrm>
          <a:prstGeom prst="rect">
            <a:avLst/>
          </a:prstGeom>
        </p:spPr>
      </p:pic>
      <p:pic>
        <p:nvPicPr>
          <p:cNvPr id="7" name="Israel War Position" descr="caa20d5e-cfe7-464d-8e87-063ff81a11a4 Israel War Position"/>
          <p:cNvPicPr>
            <a:picLocks noChangeAspect="1"/>
          </p:cNvPicPr>
          <p:nvPr/>
        </p:nvPicPr>
        <p:blipFill>
          <a:blip r:embed="rId5" cstate="print"/>
          <a:stretch>
            <a:fillRect/>
          </a:stretch>
        </p:blipFill>
        <p:spPr>
          <a:xfrm>
            <a:off x="2114550" y="857250"/>
            <a:ext cx="5524500" cy="2381250"/>
          </a:xfrm>
          <a:prstGeom prst="rect">
            <a:avLst/>
          </a:prstGeom>
        </p:spPr>
      </p:pic>
      <p:sp>
        <p:nvSpPr>
          <p:cNvPr id="9" name="Rectangle 8">
            <a:extLst>
              <a:ext uri="{FF2B5EF4-FFF2-40B4-BE49-F238E27FC236}">
                <a16:creationId xmlns:a16="http://schemas.microsoft.com/office/drawing/2014/main" id="{E78F7151-372E-A615-24D2-5A836FE1B814}"/>
              </a:ext>
            </a:extLst>
          </p:cNvPr>
          <p:cNvSpPr/>
          <p:nvPr/>
        </p:nvSpPr>
        <p:spPr>
          <a:xfrm>
            <a:off x="5665128" y="4175760"/>
            <a:ext cx="537552" cy="914400"/>
          </a:xfrm>
          <a:prstGeom prst="rect">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endParaRPr lang="en-PH"/>
          </a:p>
        </p:txBody>
      </p:sp>
      <p:pic>
        <p:nvPicPr>
          <p:cNvPr id="3" name="Cygnal-Logo-RGB-Horizontal_Full MH" descr="53f29a3e-c84e-4dc8-87d6-213843b1ccab Cygnal-Logo-RGB-Horizontal_Full MH"/>
          <p:cNvPicPr>
            <a:picLocks noChangeAspect="1"/>
          </p:cNvPicPr>
          <p:nvPr/>
        </p:nvPicPr>
        <p:blipFill>
          <a:blip r:embed="rId2" cstate="print"/>
          <a:stretch>
            <a:fillRect/>
          </a:stretch>
        </p:blipFill>
        <p:spPr>
          <a:xfrm>
            <a:off x="8143875" y="6143625"/>
            <a:ext cx="1355026" cy="319725"/>
          </a:xfrm>
          <a:prstGeom prst="rect">
            <a:avLst/>
          </a:prstGeom>
        </p:spPr>
      </p:pic>
      <p:sp>
        <p:nvSpPr>
          <p:cNvPr id="4" name="Percent Change: U..." descr="524a5d18-2571-4cea-8a12-f45255cd2b15 Percent Change: U..."/>
          <p:cNvSpPr/>
          <p:nvPr/>
        </p:nvSpPr>
        <p:spPr>
          <a:xfrm>
            <a:off x="523875" y="266700"/>
            <a:ext cx="8905875" cy="428625"/>
          </a:xfrm>
          <a:prstGeom prst="rect">
            <a:avLst/>
          </a:prstGeom>
          <a:noFill/>
        </p:spPr>
        <p:txBody>
          <a:bodyPr lIns="0" tIns="15240" rIns="0" bIns="0" anchor="t">
            <a:spAutoFit/>
          </a:bodyPr>
          <a:lstStyle/>
          <a:p>
            <a:pPr marL="0" lvl="0" indent="0" algn="l">
              <a:lnSpc>
                <a:spcPct val="114583"/>
              </a:lnSpc>
              <a:buNone/>
            </a:pPr>
            <a:r>
              <a:rPr sz="2400" b="1" i="0" u="none" strike="noStrike">
                <a:solidFill>
                  <a:srgbClr val="6FBC4D"/>
                </a:solidFill>
                <a:latin typeface="Arial"/>
              </a:rPr>
              <a:t>Percent Change: Ukraine War Position to Israel War Position</a:t>
            </a:r>
          </a:p>
        </p:txBody>
      </p:sp>
      <p:pic>
        <p:nvPicPr>
          <p:cNvPr id="5" name="chart.52" descr="b95e61b5-9beb-4f2d-a0e5-d8b9230e89d9 chart.52"/>
          <p:cNvPicPr>
            <a:picLocks noChangeAspect="1"/>
          </p:cNvPicPr>
          <p:nvPr/>
        </p:nvPicPr>
        <p:blipFill>
          <a:blip r:embed="rId3" cstate="print"/>
          <a:stretch>
            <a:fillRect/>
          </a:stretch>
        </p:blipFill>
        <p:spPr>
          <a:xfrm>
            <a:off x="328612" y="1143000"/>
            <a:ext cx="9096375" cy="4333875"/>
          </a:xfrm>
          <a:prstGeom prst="rect">
            <a:avLst/>
          </a:prstGeom>
        </p:spPr>
      </p:pic>
      <p:sp>
        <p:nvSpPr>
          <p:cNvPr id="6" name="Rectangle 5">
            <a:extLst>
              <a:ext uri="{FF2B5EF4-FFF2-40B4-BE49-F238E27FC236}">
                <a16:creationId xmlns:a16="http://schemas.microsoft.com/office/drawing/2014/main" id="{0ECB2557-9DE6-594B-A80B-DC2DF7CE6DA6}"/>
              </a:ext>
            </a:extLst>
          </p:cNvPr>
          <p:cNvSpPr/>
          <p:nvPr/>
        </p:nvSpPr>
        <p:spPr>
          <a:xfrm>
            <a:off x="5787048" y="3589020"/>
            <a:ext cx="552792" cy="609600"/>
          </a:xfrm>
          <a:prstGeom prst="rect">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endParaRPr lang="en-PH"/>
          </a:p>
        </p:txBody>
      </p:sp>
      <p:pic>
        <p:nvPicPr>
          <p:cNvPr id="3" name="Cygnal-Logo-RGB-Horizontal_Full MH" descr="53f29a3e-c84e-4dc8-87d6-213843b1ccab Cygnal-Logo-RGB-Horizontal_Full MH"/>
          <p:cNvPicPr>
            <a:picLocks noChangeAspect="1"/>
          </p:cNvPicPr>
          <p:nvPr/>
        </p:nvPicPr>
        <p:blipFill>
          <a:blip r:embed="rId3" cstate="print"/>
          <a:stretch>
            <a:fillRect/>
          </a:stretch>
        </p:blipFill>
        <p:spPr>
          <a:xfrm>
            <a:off x="8143875" y="6143625"/>
            <a:ext cx="1355026" cy="319725"/>
          </a:xfrm>
          <a:prstGeom prst="rect">
            <a:avLst/>
          </a:prstGeom>
        </p:spPr>
      </p:pic>
      <p:sp>
        <p:nvSpPr>
          <p:cNvPr id="4" name="Israel Incursion ..." descr="d7fac31d-9cfe-4cc9-bfc1-0598137eb2da Israel Incursion ..."/>
          <p:cNvSpPr/>
          <p:nvPr/>
        </p:nvSpPr>
        <p:spPr>
          <a:xfrm>
            <a:off x="523875" y="266700"/>
            <a:ext cx="8705850" cy="428625"/>
          </a:xfrm>
          <a:prstGeom prst="rect">
            <a:avLst/>
          </a:prstGeom>
          <a:noFill/>
        </p:spPr>
        <p:txBody>
          <a:bodyPr lIns="0" tIns="15240" rIns="0" bIns="0" anchor="t">
            <a:spAutoFit/>
          </a:bodyPr>
          <a:lstStyle/>
          <a:p>
            <a:pPr marL="0" lvl="0" indent="0" algn="l">
              <a:lnSpc>
                <a:spcPct val="114583"/>
              </a:lnSpc>
              <a:buNone/>
            </a:pPr>
            <a:r>
              <a:rPr sz="2400" b="1" i="0" u="none" strike="noStrike">
                <a:solidFill>
                  <a:srgbClr val="6FBC4D"/>
                </a:solidFill>
                <a:latin typeface="Arial"/>
              </a:rPr>
              <a:t>Israel Incursion into Gaza Justification</a:t>
            </a:r>
          </a:p>
        </p:txBody>
      </p:sp>
      <p:sp>
        <p:nvSpPr>
          <p:cNvPr id="5" name="Do you believe Is..." descr="43d80846-213a-4cae-a206-00044cb9fd95 Do you believe Is..."/>
          <p:cNvSpPr/>
          <p:nvPr/>
        </p:nvSpPr>
        <p:spPr>
          <a:xfrm>
            <a:off x="523875" y="6162675"/>
            <a:ext cx="7429500" cy="266700"/>
          </a:xfrm>
          <a:prstGeom prst="rect">
            <a:avLst/>
          </a:prstGeom>
          <a:noFill/>
        </p:spPr>
        <p:txBody>
          <a:bodyPr lIns="0" tIns="15240" rIns="0" bIns="0" anchor="t">
            <a:spAutoFit/>
          </a:bodyPr>
          <a:lstStyle/>
          <a:p>
            <a:pPr marL="0" lvl="0" indent="0" algn="l">
              <a:lnSpc>
                <a:spcPct val="83333"/>
              </a:lnSpc>
              <a:buNone/>
            </a:pPr>
            <a:r>
              <a:rPr sz="1000" b="0" i="1" u="none" strike="noStrike">
                <a:solidFill>
                  <a:srgbClr val="999999"/>
                </a:solidFill>
                <a:latin typeface="Arial"/>
              </a:rPr>
              <a:t>Do you believe Israel is justified or not to launch a military incursion into Gaza to destroy Hamas after Hamas launched a terrorist attack on Israel on October 7 that killed more than more than 1,400 Israelis and 31 Americans?</a:t>
            </a:r>
          </a:p>
        </p:txBody>
      </p:sp>
      <p:pic>
        <p:nvPicPr>
          <p:cNvPr id="6" name="chart.40" descr="2a6b1754-2ba0-4793-9268-f09b2bed33b1 chart.40"/>
          <p:cNvPicPr>
            <a:picLocks noChangeAspect="1"/>
          </p:cNvPicPr>
          <p:nvPr/>
        </p:nvPicPr>
        <p:blipFill>
          <a:blip r:embed="rId4" cstate="print"/>
          <a:stretch>
            <a:fillRect/>
          </a:stretch>
        </p:blipFill>
        <p:spPr>
          <a:xfrm>
            <a:off x="333375" y="3429000"/>
            <a:ext cx="9096375" cy="2619375"/>
          </a:xfrm>
          <a:prstGeom prst="rect">
            <a:avLst/>
          </a:prstGeom>
        </p:spPr>
      </p:pic>
      <p:pic>
        <p:nvPicPr>
          <p:cNvPr id="7" name="Israel Incursion into Gaza Justification Stacked" descr="13bcf665-601d-4ed2-8981-12f2fb5e3ae4 Israel Incursion into Gaza Justification Stacked"/>
          <p:cNvPicPr>
            <a:picLocks noChangeAspect="1"/>
          </p:cNvPicPr>
          <p:nvPr/>
        </p:nvPicPr>
        <p:blipFill>
          <a:blip r:embed="rId5" cstate="print"/>
          <a:stretch>
            <a:fillRect/>
          </a:stretch>
        </p:blipFill>
        <p:spPr>
          <a:xfrm>
            <a:off x="3209925" y="857250"/>
            <a:ext cx="3333750" cy="238125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Q24: U.S. Debt Concern">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endParaRPr lang="en-PH"/>
          </a:p>
        </p:txBody>
      </p:sp>
      <p:pic>
        <p:nvPicPr>
          <p:cNvPr id="3" name="Cygnal-Logo-RGB-Horizontal_Full MH" descr="53f29a3e-c84e-4dc8-87d6-213843b1ccab Cygnal-Logo-RGB-Horizontal_Full MH"/>
          <p:cNvPicPr>
            <a:picLocks noChangeAspect="1"/>
          </p:cNvPicPr>
          <p:nvPr/>
        </p:nvPicPr>
        <p:blipFill>
          <a:blip r:embed="rId2" cstate="print"/>
          <a:stretch>
            <a:fillRect/>
          </a:stretch>
        </p:blipFill>
        <p:spPr>
          <a:xfrm>
            <a:off x="8143875" y="6143625"/>
            <a:ext cx="1355026" cy="319725"/>
          </a:xfrm>
          <a:prstGeom prst="rect">
            <a:avLst/>
          </a:prstGeom>
        </p:spPr>
      </p:pic>
      <p:sp>
        <p:nvSpPr>
          <p:cNvPr id="4" name="U.S. Debt Concern" descr="231d049c-a5b1-49e2-bb2d-bc21cbce1232 U.S. Debt Concern"/>
          <p:cNvSpPr/>
          <p:nvPr/>
        </p:nvSpPr>
        <p:spPr>
          <a:xfrm>
            <a:off x="523875" y="266700"/>
            <a:ext cx="8705850" cy="428625"/>
          </a:xfrm>
          <a:prstGeom prst="rect">
            <a:avLst/>
          </a:prstGeom>
          <a:noFill/>
        </p:spPr>
        <p:txBody>
          <a:bodyPr lIns="0" tIns="15240" rIns="0" bIns="0" anchor="t">
            <a:spAutoFit/>
          </a:bodyPr>
          <a:lstStyle/>
          <a:p>
            <a:pPr marL="0" lvl="0" indent="0" algn="l">
              <a:lnSpc>
                <a:spcPct val="114583"/>
              </a:lnSpc>
              <a:buNone/>
            </a:pPr>
            <a:r>
              <a:rPr sz="2400" b="1" i="0" u="none" strike="noStrike">
                <a:solidFill>
                  <a:srgbClr val="6FBC4D"/>
                </a:solidFill>
                <a:latin typeface="Arial"/>
              </a:rPr>
              <a:t>U.S. Debt Concern</a:t>
            </a:r>
          </a:p>
        </p:txBody>
      </p:sp>
      <p:sp>
        <p:nvSpPr>
          <p:cNvPr id="5" name="How concerned are..." descr="75e2b513-39ae-4376-8572-d81836892b6c How concerned are..."/>
          <p:cNvSpPr/>
          <p:nvPr/>
        </p:nvSpPr>
        <p:spPr>
          <a:xfrm>
            <a:off x="523875" y="6162675"/>
            <a:ext cx="7429500" cy="266700"/>
          </a:xfrm>
          <a:prstGeom prst="rect">
            <a:avLst/>
          </a:prstGeom>
          <a:noFill/>
        </p:spPr>
        <p:txBody>
          <a:bodyPr lIns="0" tIns="15240" rIns="0" bIns="0" anchor="t">
            <a:spAutoFit/>
          </a:bodyPr>
          <a:lstStyle/>
          <a:p>
            <a:pPr marL="0" lvl="0" indent="0" algn="l">
              <a:lnSpc>
                <a:spcPct val="83333"/>
              </a:lnSpc>
              <a:buNone/>
            </a:pPr>
            <a:r>
              <a:rPr sz="1000" b="0" i="1" u="none" strike="noStrike">
                <a:solidFill>
                  <a:srgbClr val="999999"/>
                </a:solidFill>
                <a:latin typeface="Arial"/>
              </a:rPr>
              <a:t>How concerned are you about the $33 trillion national debt, its impact on the economy, and its impact on the government’s ability to provide services and defense?</a:t>
            </a:r>
          </a:p>
        </p:txBody>
      </p:sp>
      <p:pic>
        <p:nvPicPr>
          <p:cNvPr id="6" name="chart.50" descr="d72b1300-7a55-4840-baec-6418eebe080b chart.50"/>
          <p:cNvPicPr>
            <a:picLocks noChangeAspect="1"/>
          </p:cNvPicPr>
          <p:nvPr/>
        </p:nvPicPr>
        <p:blipFill>
          <a:blip r:embed="rId3" cstate="print"/>
          <a:stretch>
            <a:fillRect/>
          </a:stretch>
        </p:blipFill>
        <p:spPr>
          <a:xfrm>
            <a:off x="333375" y="3429000"/>
            <a:ext cx="9096375" cy="2619375"/>
          </a:xfrm>
          <a:prstGeom prst="rect">
            <a:avLst/>
          </a:prstGeom>
        </p:spPr>
      </p:pic>
      <p:pic>
        <p:nvPicPr>
          <p:cNvPr id="7" name="U.S. Debt Concern Stacked" descr="f1f08e0e-3756-4285-ab5a-4036a331b428 U.S. Debt Concern Stacked"/>
          <p:cNvPicPr>
            <a:picLocks noChangeAspect="1"/>
          </p:cNvPicPr>
          <p:nvPr/>
        </p:nvPicPr>
        <p:blipFill>
          <a:blip r:embed="rId4" cstate="print"/>
          <a:stretch>
            <a:fillRect/>
          </a:stretch>
        </p:blipFill>
        <p:spPr>
          <a:xfrm>
            <a:off x="3209925" y="857250"/>
            <a:ext cx="3333750" cy="2381250"/>
          </a:xfrm>
          <a:prstGeom prst="rect">
            <a:avLst/>
          </a:prstGeom>
        </p:spPr>
      </p:pic>
      <p:sp>
        <p:nvSpPr>
          <p:cNvPr id="10" name="Rectangle 9">
            <a:extLst>
              <a:ext uri="{FF2B5EF4-FFF2-40B4-BE49-F238E27FC236}">
                <a16:creationId xmlns:a16="http://schemas.microsoft.com/office/drawing/2014/main" id="{C6CF68CF-2473-5C96-3A03-AF352D0EC996}"/>
              </a:ext>
            </a:extLst>
          </p:cNvPr>
          <p:cNvSpPr/>
          <p:nvPr/>
        </p:nvSpPr>
        <p:spPr>
          <a:xfrm>
            <a:off x="5047908" y="4175760"/>
            <a:ext cx="636612" cy="251460"/>
          </a:xfrm>
          <a:prstGeom prst="rect">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endParaRPr lang="en-PH"/>
          </a:p>
        </p:txBody>
      </p:sp>
      <p:pic>
        <p:nvPicPr>
          <p:cNvPr id="3" name="Cygnal-Logo-RGB-Horizontal_Full MH" descr="53f29a3e-c84e-4dc8-87d6-213843b1ccab Cygnal-Logo-RGB-Horizontal_Full MH"/>
          <p:cNvPicPr>
            <a:picLocks noChangeAspect="1"/>
          </p:cNvPicPr>
          <p:nvPr/>
        </p:nvPicPr>
        <p:blipFill>
          <a:blip r:embed="rId2" cstate="print"/>
          <a:stretch>
            <a:fillRect/>
          </a:stretch>
        </p:blipFill>
        <p:spPr>
          <a:xfrm>
            <a:off x="8143875" y="6143625"/>
            <a:ext cx="1355026" cy="319725"/>
          </a:xfrm>
          <a:prstGeom prst="rect">
            <a:avLst/>
          </a:prstGeom>
        </p:spPr>
      </p:pic>
      <p:sp>
        <p:nvSpPr>
          <p:cNvPr id="4" name="Potential Solutio..." descr="37130468-adfa-493c-8f76-58916b6f16de Potential Solutio..."/>
          <p:cNvSpPr/>
          <p:nvPr/>
        </p:nvSpPr>
        <p:spPr>
          <a:xfrm>
            <a:off x="523875" y="266700"/>
            <a:ext cx="8705850" cy="428625"/>
          </a:xfrm>
          <a:prstGeom prst="rect">
            <a:avLst/>
          </a:prstGeom>
          <a:noFill/>
        </p:spPr>
        <p:txBody>
          <a:bodyPr lIns="0" tIns="15240" rIns="0" bIns="0" anchor="t">
            <a:spAutoFit/>
          </a:bodyPr>
          <a:lstStyle/>
          <a:p>
            <a:pPr marL="0" lvl="0" indent="0" algn="l">
              <a:lnSpc>
                <a:spcPct val="114583"/>
              </a:lnSpc>
              <a:buNone/>
            </a:pPr>
            <a:r>
              <a:rPr sz="2400" b="1" i="0" u="none" strike="noStrike">
                <a:solidFill>
                  <a:srgbClr val="6FBC4D"/>
                </a:solidFill>
                <a:latin typeface="Arial"/>
              </a:rPr>
              <a:t>Potential Solutions to U.S. Debt Problem</a:t>
            </a:r>
          </a:p>
        </p:txBody>
      </p:sp>
      <p:sp>
        <p:nvSpPr>
          <p:cNvPr id="5" name="The United States..." descr="e69eef61-1568-4120-89c4-0c7c331d89d1 The United States..."/>
          <p:cNvSpPr/>
          <p:nvPr/>
        </p:nvSpPr>
        <p:spPr>
          <a:xfrm>
            <a:off x="523875" y="6115050"/>
            <a:ext cx="7429500" cy="390525"/>
          </a:xfrm>
          <a:prstGeom prst="rect">
            <a:avLst/>
          </a:prstGeom>
          <a:noFill/>
        </p:spPr>
        <p:txBody>
          <a:bodyPr lIns="0" tIns="15240" rIns="0" bIns="0" anchor="t">
            <a:spAutoFit/>
          </a:bodyPr>
          <a:lstStyle/>
          <a:p>
            <a:pPr marL="0" lvl="0" indent="0" algn="l">
              <a:lnSpc>
                <a:spcPct val="83333"/>
              </a:lnSpc>
              <a:buNone/>
            </a:pPr>
            <a:r>
              <a:rPr sz="1000" b="0" i="1" u="none" strike="noStrike">
                <a:solidFill>
                  <a:srgbClr val="999999"/>
                </a:solidFill>
                <a:latin typeface="Arial"/>
              </a:rPr>
              <a:t>The United States has a massive and unsustainable $33 trillion national debt that grows every year. The U.S. Congress will soon have to start making hard choices to address the debt problem. Which of the following solutions to decreasing the national debt would you be open to supporting? Pick as many as apply.</a:t>
            </a:r>
          </a:p>
        </p:txBody>
      </p:sp>
      <p:pic>
        <p:nvPicPr>
          <p:cNvPr id="6" name="chart.39" descr="43af0014-3ede-4b18-9ab9-fca5e5295775 chart.39"/>
          <p:cNvPicPr>
            <a:picLocks noChangeAspect="1"/>
          </p:cNvPicPr>
          <p:nvPr/>
        </p:nvPicPr>
        <p:blipFill>
          <a:blip r:embed="rId3" cstate="print"/>
          <a:stretch>
            <a:fillRect/>
          </a:stretch>
        </p:blipFill>
        <p:spPr>
          <a:xfrm>
            <a:off x="333375" y="3429000"/>
            <a:ext cx="9096375" cy="2619375"/>
          </a:xfrm>
          <a:prstGeom prst="rect">
            <a:avLst/>
          </a:prstGeom>
        </p:spPr>
      </p:pic>
      <p:pic>
        <p:nvPicPr>
          <p:cNvPr id="7" name="Potential Solutions to U.S. Debt Problem" descr="7bfb513d-b19d-4660-b984-7a0baa4e0657 Potential Solutions to U.S. Debt Problem"/>
          <p:cNvPicPr>
            <a:picLocks noChangeAspect="1"/>
          </p:cNvPicPr>
          <p:nvPr/>
        </p:nvPicPr>
        <p:blipFill>
          <a:blip r:embed="rId4" cstate="print"/>
          <a:stretch>
            <a:fillRect/>
          </a:stretch>
        </p:blipFill>
        <p:spPr>
          <a:xfrm>
            <a:off x="2114550" y="857250"/>
            <a:ext cx="5524500" cy="2381250"/>
          </a:xfrm>
          <a:prstGeom prst="rect">
            <a:avLst/>
          </a:prstGeom>
        </p:spPr>
      </p:pic>
      <p:sp>
        <p:nvSpPr>
          <p:cNvPr id="9" name="Rectangle 8">
            <a:extLst>
              <a:ext uri="{FF2B5EF4-FFF2-40B4-BE49-F238E27FC236}">
                <a16:creationId xmlns:a16="http://schemas.microsoft.com/office/drawing/2014/main" id="{3A4096DE-D049-F3F7-03B7-98BB57294F0B}"/>
              </a:ext>
            </a:extLst>
          </p:cNvPr>
          <p:cNvSpPr/>
          <p:nvPr/>
        </p:nvSpPr>
        <p:spPr>
          <a:xfrm>
            <a:off x="2624748" y="4404360"/>
            <a:ext cx="712812" cy="220980"/>
          </a:xfrm>
          <a:prstGeom prst="rect">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649A8C-2540-DAF3-FF32-539E738E96D9}"/>
              </a:ext>
            </a:extLst>
          </p:cNvPr>
          <p:cNvSpPr/>
          <p:nvPr/>
        </p:nvSpPr>
        <p:spPr>
          <a:xfrm>
            <a:off x="5642268" y="4175760"/>
            <a:ext cx="537552" cy="457200"/>
          </a:xfrm>
          <a:prstGeom prst="rect">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A3F0315-D4AA-BDF0-68AB-FE60332488C7}"/>
              </a:ext>
            </a:extLst>
          </p:cNvPr>
          <p:cNvSpPr/>
          <p:nvPr/>
        </p:nvSpPr>
        <p:spPr>
          <a:xfrm>
            <a:off x="6000408" y="4853940"/>
            <a:ext cx="187032" cy="670560"/>
          </a:xfrm>
          <a:prstGeom prst="rect">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3" name="Cygnal-Logo-RGB-Horizontal_Full MH" descr="53f29a3e-c84e-4dc8-87d6-213843b1ccab Cygnal-Logo-RGB-Horizontal_Full MH"/>
          <p:cNvPicPr>
            <a:picLocks noChangeAspect="1"/>
          </p:cNvPicPr>
          <p:nvPr/>
        </p:nvPicPr>
        <p:blipFill>
          <a:blip r:embed="rId3" cstate="print"/>
          <a:stretch>
            <a:fillRect/>
          </a:stretch>
        </p:blipFill>
        <p:spPr>
          <a:xfrm>
            <a:off x="8143875" y="6143625"/>
            <a:ext cx="1355026" cy="319725"/>
          </a:xfrm>
          <a:prstGeom prst="rect">
            <a:avLst/>
          </a:prstGeom>
        </p:spPr>
      </p:pic>
      <p:sp>
        <p:nvSpPr>
          <p:cNvPr id="4" name="Trend: Insider vs..." descr="95a93a28-7d0b-4aab-b584-d73f5b4cc4de Trend: Insider vs..."/>
          <p:cNvSpPr/>
          <p:nvPr/>
        </p:nvSpPr>
        <p:spPr>
          <a:xfrm>
            <a:off x="523875" y="266700"/>
            <a:ext cx="8705850" cy="403957"/>
          </a:xfrm>
          <a:prstGeom prst="rect">
            <a:avLst/>
          </a:prstGeom>
          <a:noFill/>
        </p:spPr>
        <p:txBody>
          <a:bodyPr lIns="0" tIns="15240" rIns="0" bIns="0" anchor="t">
            <a:spAutoFit/>
          </a:bodyPr>
          <a:lstStyle/>
          <a:p>
            <a:pPr marL="0" marR="0" lvl="0" indent="0" algn="l" defTabSz="914400" rtl="0" eaLnBrk="1" fontAlgn="auto" latinLnBrk="0" hangingPunct="1">
              <a:lnSpc>
                <a:spcPct val="114583"/>
              </a:lnSpc>
              <a:spcBef>
                <a:spcPts val="0"/>
              </a:spcBef>
              <a:spcAft>
                <a:spcPts val="0"/>
              </a:spcAft>
              <a:buClrTx/>
              <a:buSzTx/>
              <a:buFontTx/>
              <a:buNone/>
              <a:tabLst/>
              <a:defRPr/>
            </a:pPr>
            <a:r>
              <a:rPr kumimoji="0" lang="en-PH" sz="2400" b="1" i="0" u="none" strike="noStrike" kern="1200" cap="none" spc="0" normalizeH="0" baseline="0" noProof="0">
                <a:ln>
                  <a:noFill/>
                </a:ln>
                <a:solidFill>
                  <a:srgbClr val="6FBC4D"/>
                </a:solidFill>
                <a:effectLst/>
                <a:uLnTx/>
                <a:uFillTx/>
                <a:latin typeface="Arial"/>
                <a:ea typeface="+mn-ea"/>
                <a:cs typeface="+mn-cs"/>
              </a:rPr>
              <a:t>Segmentation Analysis:</a:t>
            </a:r>
            <a:endParaRPr kumimoji="0" lang="en-P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 name="Which of the foll..." descr="6673921f-1e50-4f57-a4f0-5ac5ede58351 Which of the foll..."/>
          <p:cNvSpPr/>
          <p:nvPr/>
        </p:nvSpPr>
        <p:spPr>
          <a:xfrm>
            <a:off x="541860" y="6064779"/>
            <a:ext cx="7429500" cy="398571"/>
          </a:xfrm>
          <a:prstGeom prst="rect">
            <a:avLst/>
          </a:prstGeom>
          <a:noFill/>
        </p:spPr>
        <p:txBody>
          <a:bodyPr lIns="0" tIns="15240" rIns="0" bIns="0" anchor="t">
            <a:spAutoFit/>
          </a:bodyPr>
          <a:lstStyle/>
          <a:p>
            <a:pPr marL="0" marR="0" lvl="0" indent="0" algn="l" defTabSz="914400" rtl="0" eaLnBrk="1" fontAlgn="auto" latinLnBrk="0" hangingPunct="1">
              <a:lnSpc>
                <a:spcPct val="83333"/>
              </a:lnSpc>
              <a:spcBef>
                <a:spcPts val="0"/>
              </a:spcBef>
              <a:spcAft>
                <a:spcPts val="800"/>
              </a:spcAft>
              <a:buClrTx/>
              <a:buSzTx/>
              <a:buFontTx/>
              <a:buNone/>
              <a:tabLst/>
              <a:defRPr/>
            </a:pPr>
            <a:r>
              <a:rPr kumimoji="0" lang="en-PH" sz="1000" b="0" i="1" u="none" strike="noStrike" kern="1200" cap="none" spc="0" normalizeH="0" baseline="0" noProof="0">
                <a:ln>
                  <a:noFill/>
                </a:ln>
                <a:solidFill>
                  <a:prstClr val="white">
                    <a:lumMod val="65000"/>
                  </a:prstClr>
                </a:solidFill>
                <a:effectLst/>
                <a:uLnTx/>
                <a:uFillTx/>
                <a:latin typeface="Arial"/>
                <a:ea typeface="Calibri" panose="020F0502020204030204" pitchFamily="34" charset="0"/>
                <a:cs typeface="Arial"/>
              </a:rPr>
              <a:t>Latent class analysis was used to determine if there are groups of respondents that emerge in the survey. The segments/groups created are examined in terms of difference in demographics and question responses and named based on the dominating characteristics within the group.</a:t>
            </a:r>
            <a:endParaRPr kumimoji="0" lang="en-PH" sz="1000" b="0" i="1" u="none" strike="noStrike" kern="1200" cap="none" spc="0" normalizeH="0" baseline="0" noProof="0">
              <a:ln>
                <a:noFill/>
              </a:ln>
              <a:solidFill>
                <a:prstClr val="white">
                  <a:lumMod val="65000"/>
                </a:prstClr>
              </a:solidFill>
              <a:effectLst/>
              <a:uLnTx/>
              <a:uFillTx/>
              <a:latin typeface="Arial" panose="020B0604020202020204"/>
              <a:ea typeface="+mn-ea"/>
              <a:cs typeface="+mn-cs"/>
            </a:endParaRPr>
          </a:p>
        </p:txBody>
      </p:sp>
      <p:graphicFrame>
        <p:nvGraphicFramePr>
          <p:cNvPr id="11" name="Table 10">
            <a:extLst>
              <a:ext uri="{FF2B5EF4-FFF2-40B4-BE49-F238E27FC236}">
                <a16:creationId xmlns:a16="http://schemas.microsoft.com/office/drawing/2014/main" id="{3CE93B8A-CFB2-587C-C8A1-5D2B56F7DEF9}"/>
              </a:ext>
            </a:extLst>
          </p:cNvPr>
          <p:cNvGraphicFramePr>
            <a:graphicFrameLocks noGrp="1"/>
          </p:cNvGraphicFramePr>
          <p:nvPr/>
        </p:nvGraphicFramePr>
        <p:xfrm>
          <a:off x="709282" y="714302"/>
          <a:ext cx="8601396" cy="315327"/>
        </p:xfrm>
        <a:graphic>
          <a:graphicData uri="http://schemas.openxmlformats.org/drawingml/2006/table">
            <a:tbl>
              <a:tblPr firstRow="1" bandRow="1">
                <a:tableStyleId>{5C22544A-7EE6-4342-B048-85BDC9FD1C3A}</a:tableStyleId>
              </a:tblPr>
              <a:tblGrid>
                <a:gridCol w="2750453">
                  <a:extLst>
                    <a:ext uri="{9D8B030D-6E8A-4147-A177-3AD203B41FA5}">
                      <a16:colId xmlns:a16="http://schemas.microsoft.com/office/drawing/2014/main" val="139325847"/>
                    </a:ext>
                  </a:extLst>
                </a:gridCol>
                <a:gridCol w="3055535">
                  <a:extLst>
                    <a:ext uri="{9D8B030D-6E8A-4147-A177-3AD203B41FA5}">
                      <a16:colId xmlns:a16="http://schemas.microsoft.com/office/drawing/2014/main" val="1305248219"/>
                    </a:ext>
                  </a:extLst>
                </a:gridCol>
                <a:gridCol w="2795408">
                  <a:extLst>
                    <a:ext uri="{9D8B030D-6E8A-4147-A177-3AD203B41FA5}">
                      <a16:colId xmlns:a16="http://schemas.microsoft.com/office/drawing/2014/main" val="1686413247"/>
                    </a:ext>
                  </a:extLst>
                </a:gridCol>
              </a:tblGrid>
              <a:tr h="3153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latin typeface="+mj-lt"/>
                          <a:cs typeface="Arial" panose="020B0604020202020204" pitchFamily="34" charset="0"/>
                        </a:rPr>
                        <a:t>Democrat Base (44%) </a:t>
                      </a:r>
                      <a:endParaRPr lang="en-PH" sz="1400" b="1">
                        <a:solidFill>
                          <a:schemeClr val="tx1"/>
                        </a:solidFill>
                        <a:latin typeface="+mj-lt"/>
                        <a:cs typeface="Arial" panose="020B0604020202020204" pitchFamily="34" charset="0"/>
                      </a:endParaRPr>
                    </a:p>
                  </a:txBody>
                  <a:tcPr>
                    <a:noFill/>
                  </a:tcPr>
                </a:tc>
                <a:tc>
                  <a:txBody>
                    <a:bodyPr/>
                    <a:lstStyle/>
                    <a:p>
                      <a:pPr algn="ctr"/>
                      <a:r>
                        <a:rPr lang="en-US" sz="1400" b="1" kern="1200">
                          <a:solidFill>
                            <a:schemeClr val="tx1"/>
                          </a:solidFill>
                          <a:latin typeface="+mn-lt"/>
                          <a:ea typeface="+mn-ea"/>
                          <a:cs typeface="Arial" panose="020B0604020202020204" pitchFamily="34" charset="0"/>
                        </a:rPr>
                        <a:t>GOP Base (45%)</a:t>
                      </a:r>
                      <a:endParaRPr lang="en-PH" sz="1400" b="1" kern="1200">
                        <a:solidFill>
                          <a:schemeClr val="tx1"/>
                        </a:solidFill>
                        <a:latin typeface="+mn-lt"/>
                        <a:ea typeface="+mn-ea"/>
                        <a:cs typeface="Arial" panose="020B0604020202020204" pitchFamily="34" charset="0"/>
                      </a:endParaRPr>
                    </a:p>
                  </a:txBody>
                  <a:tcPr>
                    <a:noFill/>
                  </a:tcPr>
                </a:tc>
                <a:tc>
                  <a:txBody>
                    <a:bodyPr/>
                    <a:lstStyle/>
                    <a:p>
                      <a:pPr algn="ctr"/>
                      <a:r>
                        <a:rPr lang="en-US" sz="1400" b="1">
                          <a:solidFill>
                            <a:schemeClr val="tx1"/>
                          </a:solidFill>
                          <a:latin typeface="+mj-lt"/>
                          <a:cs typeface="Arial" panose="020B0604020202020204" pitchFamily="34" charset="0"/>
                        </a:rPr>
                        <a:t>Moderates (11%)</a:t>
                      </a:r>
                      <a:endParaRPr lang="en-PH" sz="1400" b="1">
                        <a:solidFill>
                          <a:schemeClr val="tx1"/>
                        </a:solidFill>
                        <a:latin typeface="+mj-lt"/>
                        <a:cs typeface="Arial" panose="020B0604020202020204" pitchFamily="34" charset="0"/>
                      </a:endParaRPr>
                    </a:p>
                  </a:txBody>
                  <a:tcPr>
                    <a:noFill/>
                  </a:tcPr>
                </a:tc>
                <a:extLst>
                  <a:ext uri="{0D108BD9-81ED-4DB2-BD59-A6C34878D82A}">
                    <a16:rowId xmlns:a16="http://schemas.microsoft.com/office/drawing/2014/main" val="1610796180"/>
                  </a:ext>
                </a:extLst>
              </a:tr>
            </a:tbl>
          </a:graphicData>
        </a:graphic>
      </p:graphicFrame>
      <p:grpSp>
        <p:nvGrpSpPr>
          <p:cNvPr id="12" name="Group 11">
            <a:extLst>
              <a:ext uri="{FF2B5EF4-FFF2-40B4-BE49-F238E27FC236}">
                <a16:creationId xmlns:a16="http://schemas.microsoft.com/office/drawing/2014/main" id="{7563A511-DD83-EF4A-C619-DECFD2CC3817}"/>
              </a:ext>
            </a:extLst>
          </p:cNvPr>
          <p:cNvGrpSpPr/>
          <p:nvPr/>
        </p:nvGrpSpPr>
        <p:grpSpPr>
          <a:xfrm>
            <a:off x="969893" y="1182131"/>
            <a:ext cx="8080173" cy="3561227"/>
            <a:chOff x="836713" y="1073274"/>
            <a:chExt cx="8080173" cy="3561227"/>
          </a:xfrm>
        </p:grpSpPr>
        <p:pic>
          <p:nvPicPr>
            <p:cNvPr id="6" name="Picture 5">
              <a:extLst>
                <a:ext uri="{FF2B5EF4-FFF2-40B4-BE49-F238E27FC236}">
                  <a16:creationId xmlns:a16="http://schemas.microsoft.com/office/drawing/2014/main" id="{FF785806-AA54-4704-AA07-99169F4BBA6F}"/>
                </a:ext>
              </a:extLst>
            </p:cNvPr>
            <p:cNvPicPr>
              <a:picLocks noChangeAspect="1"/>
            </p:cNvPicPr>
            <p:nvPr/>
          </p:nvPicPr>
          <p:blipFill rotWithShape="1">
            <a:blip r:embed="rId4"/>
            <a:srcRect l="5474" t="54445" r="1241" b="40849"/>
            <a:stretch/>
          </p:blipFill>
          <p:spPr>
            <a:xfrm>
              <a:off x="836713" y="1073274"/>
              <a:ext cx="8080173" cy="3561227"/>
            </a:xfrm>
            <a:prstGeom prst="rect">
              <a:avLst/>
            </a:prstGeom>
          </p:spPr>
        </p:pic>
        <p:pic>
          <p:nvPicPr>
            <p:cNvPr id="7" name="Picture 6">
              <a:extLst>
                <a:ext uri="{FF2B5EF4-FFF2-40B4-BE49-F238E27FC236}">
                  <a16:creationId xmlns:a16="http://schemas.microsoft.com/office/drawing/2014/main" id="{0F782D28-60BA-D242-7685-173EEFD78281}"/>
                </a:ext>
              </a:extLst>
            </p:cNvPr>
            <p:cNvPicPr>
              <a:picLocks noChangeAspect="1"/>
            </p:cNvPicPr>
            <p:nvPr/>
          </p:nvPicPr>
          <p:blipFill rotWithShape="1">
            <a:blip r:embed="rId4"/>
            <a:srcRect l="5474" t="58734" r="1241" b="39815"/>
            <a:stretch/>
          </p:blipFill>
          <p:spPr>
            <a:xfrm>
              <a:off x="836713" y="3536575"/>
              <a:ext cx="8080173" cy="1097926"/>
            </a:xfrm>
            <a:prstGeom prst="rect">
              <a:avLst/>
            </a:prstGeom>
          </p:spPr>
        </p:pic>
      </p:grpSp>
    </p:spTree>
    <p:extLst>
      <p:ext uri="{BB962C8B-B14F-4D97-AF65-F5344CB8AC3E}">
        <p14:creationId xmlns:p14="http://schemas.microsoft.com/office/powerpoint/2010/main" val="2927692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endParaRPr lang="en-PH"/>
          </a:p>
        </p:txBody>
      </p:sp>
      <p:pic>
        <p:nvPicPr>
          <p:cNvPr id="3" name="Cygnal-Logo-RGB-Horizontal_Full MH" descr="53f29a3e-c84e-4dc8-87d6-213843b1ccab Cygnal-Logo-RGB-Horizontal_Full MH"/>
          <p:cNvPicPr>
            <a:picLocks noChangeAspect="1"/>
          </p:cNvPicPr>
          <p:nvPr/>
        </p:nvPicPr>
        <p:blipFill>
          <a:blip r:embed="rId2" cstate="print"/>
          <a:stretch>
            <a:fillRect/>
          </a:stretch>
        </p:blipFill>
        <p:spPr>
          <a:xfrm>
            <a:off x="8143875" y="6143625"/>
            <a:ext cx="1355026" cy="319725"/>
          </a:xfrm>
          <a:prstGeom prst="rect">
            <a:avLst/>
          </a:prstGeom>
        </p:spPr>
      </p:pic>
      <p:sp>
        <p:nvSpPr>
          <p:cNvPr id="4" name="Insights &amp; Analysis" descr="83a13b92-8181-4dcd-af87-6185bd7cef3f Insights &amp; Analysis"/>
          <p:cNvSpPr/>
          <p:nvPr/>
        </p:nvSpPr>
        <p:spPr>
          <a:xfrm>
            <a:off x="521018" y="266700"/>
            <a:ext cx="8705850" cy="403957"/>
          </a:xfrm>
          <a:prstGeom prst="rect">
            <a:avLst/>
          </a:prstGeom>
          <a:noFill/>
        </p:spPr>
        <p:txBody>
          <a:bodyPr lIns="0" tIns="15240" rIns="0" bIns="0" anchor="t">
            <a:spAutoFit/>
          </a:bodyPr>
          <a:lstStyle/>
          <a:p>
            <a:pPr marL="0" lvl="0" indent="0" algn="l">
              <a:lnSpc>
                <a:spcPct val="114583"/>
              </a:lnSpc>
              <a:buNone/>
            </a:pPr>
            <a:r>
              <a:rPr sz="2400" b="1" i="0" u="none" strike="noStrike">
                <a:solidFill>
                  <a:srgbClr val="6FBC4D"/>
                </a:solidFill>
                <a:latin typeface="Arial"/>
              </a:rPr>
              <a:t>Insights &amp; Analysis</a:t>
            </a:r>
            <a:r>
              <a:rPr lang="en-US" sz="2400" b="1" i="0" u="none" strike="noStrike">
                <a:solidFill>
                  <a:srgbClr val="6FBC4D"/>
                </a:solidFill>
                <a:latin typeface="Arial"/>
              </a:rPr>
              <a:t> </a:t>
            </a:r>
            <a:r>
              <a:rPr lang="en-US" sz="2400" i="1" u="none" strike="noStrike">
                <a:solidFill>
                  <a:srgbClr val="6FBC4D"/>
                </a:solidFill>
                <a:latin typeface="Arial"/>
              </a:rPr>
              <a:t>(cont.)</a:t>
            </a:r>
            <a:endParaRPr sz="2400" b="1" i="0" u="none" strike="noStrike">
              <a:solidFill>
                <a:srgbClr val="6FBC4D"/>
              </a:solidFill>
              <a:latin typeface="Arial"/>
            </a:endParaRPr>
          </a:p>
        </p:txBody>
      </p:sp>
      <p:sp>
        <p:nvSpPr>
          <p:cNvPr id="5" name="Analysis points b..." descr="f4daeec3-ef61-48ed-95fe-bc90f495fbd1 Analysis points b..."/>
          <p:cNvSpPr/>
          <p:nvPr/>
        </p:nvSpPr>
        <p:spPr>
          <a:xfrm>
            <a:off x="412304" y="885478"/>
            <a:ext cx="8856984" cy="3797963"/>
          </a:xfrm>
          <a:prstGeom prst="rect">
            <a:avLst/>
          </a:prstGeom>
          <a:noFill/>
        </p:spPr>
        <p:txBody>
          <a:bodyPr wrap="square" lIns="0" tIns="15240" rIns="0" bIns="0" anchor="t">
            <a:spAutoFit/>
          </a:bodyPr>
          <a:lstStyle/>
          <a:p>
            <a:pPr marL="285750" lvl="0" indent="-285750" algn="l">
              <a:lnSpc>
                <a:spcPct val="83333"/>
              </a:lnSpc>
              <a:spcAft>
                <a:spcPts val="800"/>
              </a:spcAft>
              <a:buClr>
                <a:srgbClr val="81CF51"/>
              </a:buClr>
              <a:buFont typeface="Arial" panose="020B0604020202020204" pitchFamily="34" charset="0"/>
              <a:buChar char="•"/>
            </a:pPr>
            <a:r>
              <a:rPr lang="en-US" sz="1600" i="0">
                <a:solidFill>
                  <a:srgbClr val="000000"/>
                </a:solidFill>
                <a:effectLst/>
                <a:latin typeface="Arial" panose="020B0604020202020204" pitchFamily="34" charset="0"/>
              </a:rPr>
              <a:t>On the </a:t>
            </a:r>
            <a:r>
              <a:rPr lang="en-US" sz="1600" b="1" i="0">
                <a:solidFill>
                  <a:srgbClr val="000000"/>
                </a:solidFill>
                <a:effectLst/>
                <a:latin typeface="Arial" panose="020B0604020202020204" pitchFamily="34" charset="0"/>
              </a:rPr>
              <a:t>War in Ukraine</a:t>
            </a:r>
            <a:r>
              <a:rPr lang="en-US" sz="1600" i="0">
                <a:solidFill>
                  <a:srgbClr val="000000"/>
                </a:solidFill>
                <a:effectLst/>
                <a:latin typeface="Arial" panose="020B0604020202020204" pitchFamily="34" charset="0"/>
              </a:rPr>
              <a:t>, 33% of voters </a:t>
            </a:r>
            <a:r>
              <a:rPr lang="en-US" sz="1600" b="1" i="0">
                <a:solidFill>
                  <a:srgbClr val="000000"/>
                </a:solidFill>
                <a:effectLst/>
                <a:latin typeface="Arial" panose="020B0604020202020204" pitchFamily="34" charset="0"/>
              </a:rPr>
              <a:t>support providing weapons and financial support. </a:t>
            </a:r>
            <a:r>
              <a:rPr lang="en-US" sz="1600" i="0">
                <a:solidFill>
                  <a:srgbClr val="000000"/>
                </a:solidFill>
                <a:effectLst/>
                <a:latin typeface="Arial" panose="020B0604020202020204" pitchFamily="34" charset="0"/>
              </a:rPr>
              <a:t>Another 10% say only financial support, and another 10% say only weapons (53% either weapons, money, or both). </a:t>
            </a:r>
          </a:p>
          <a:p>
            <a:pPr marL="742950" lvl="1" indent="-285750">
              <a:lnSpc>
                <a:spcPct val="83333"/>
              </a:lnSpc>
              <a:spcAft>
                <a:spcPts val="800"/>
              </a:spcAft>
              <a:buClr>
                <a:srgbClr val="81CF51"/>
              </a:buClr>
              <a:buFont typeface="Arial" panose="020B0604020202020204" pitchFamily="34" charset="0"/>
              <a:buChar char="•"/>
            </a:pPr>
            <a:r>
              <a:rPr lang="en-US" sz="1600">
                <a:solidFill>
                  <a:srgbClr val="000000"/>
                </a:solidFill>
                <a:latin typeface="Arial" panose="020B0604020202020204" pitchFamily="34" charset="0"/>
              </a:rPr>
              <a:t>15% say the U.S. should </a:t>
            </a:r>
            <a:r>
              <a:rPr lang="en-US" sz="1600" b="1">
                <a:solidFill>
                  <a:srgbClr val="000000"/>
                </a:solidFill>
                <a:latin typeface="Arial" panose="020B0604020202020204" pitchFamily="34" charset="0"/>
              </a:rPr>
              <a:t>focus on brokering peace </a:t>
            </a:r>
            <a:r>
              <a:rPr lang="en-US" sz="1600">
                <a:solidFill>
                  <a:srgbClr val="000000"/>
                </a:solidFill>
                <a:latin typeface="Arial" panose="020B0604020202020204" pitchFamily="34" charset="0"/>
              </a:rPr>
              <a:t>that allows Russia to keep Ukrainian territory it currently occupies. </a:t>
            </a:r>
            <a:r>
              <a:rPr lang="en-US" sz="1600" i="0">
                <a:solidFill>
                  <a:srgbClr val="000000"/>
                </a:solidFill>
                <a:effectLst/>
                <a:latin typeface="Arial" panose="020B0604020202020204" pitchFamily="34" charset="0"/>
              </a:rPr>
              <a:t>18% say the U.S. </a:t>
            </a:r>
            <a:r>
              <a:rPr lang="en-US" sz="1600" b="1" i="0">
                <a:solidFill>
                  <a:srgbClr val="000000"/>
                </a:solidFill>
                <a:effectLst/>
                <a:latin typeface="Arial" panose="020B0604020202020204" pitchFamily="34" charset="0"/>
              </a:rPr>
              <a:t>should do nothing more. </a:t>
            </a:r>
            <a:endParaRPr lang="en-US" sz="1600" i="0">
              <a:solidFill>
                <a:srgbClr val="000000"/>
              </a:solidFill>
              <a:effectLst/>
              <a:latin typeface="Arial" panose="020B0604020202020204" pitchFamily="34" charset="0"/>
            </a:endParaRPr>
          </a:p>
          <a:p>
            <a:pPr marL="285750" lvl="0" indent="-285750" algn="l">
              <a:lnSpc>
                <a:spcPct val="83333"/>
              </a:lnSpc>
              <a:spcAft>
                <a:spcPts val="800"/>
              </a:spcAft>
              <a:buClr>
                <a:srgbClr val="81CF51"/>
              </a:buClr>
              <a:buFont typeface="Arial" panose="020B0604020202020204" pitchFamily="34" charset="0"/>
              <a:buChar char="•"/>
            </a:pPr>
            <a:r>
              <a:rPr lang="en-US" sz="1600">
                <a:solidFill>
                  <a:srgbClr val="000000"/>
                </a:solidFill>
                <a:latin typeface="Arial" panose="020B0604020202020204" pitchFamily="34" charset="0"/>
              </a:rPr>
              <a:t>On the </a:t>
            </a:r>
            <a:r>
              <a:rPr lang="en-US" sz="1600" b="1">
                <a:solidFill>
                  <a:srgbClr val="000000"/>
                </a:solidFill>
                <a:latin typeface="Arial" panose="020B0604020202020204" pitchFamily="34" charset="0"/>
              </a:rPr>
              <a:t>War in Israel</a:t>
            </a:r>
            <a:r>
              <a:rPr lang="en-US" sz="1600">
                <a:solidFill>
                  <a:srgbClr val="000000"/>
                </a:solidFill>
                <a:latin typeface="Arial" panose="020B0604020202020204" pitchFamily="34" charset="0"/>
              </a:rPr>
              <a:t>, just 27</a:t>
            </a:r>
            <a:r>
              <a:rPr lang="en-US" sz="1600" i="0">
                <a:solidFill>
                  <a:srgbClr val="000000"/>
                </a:solidFill>
                <a:effectLst/>
                <a:latin typeface="Arial" panose="020B0604020202020204" pitchFamily="34" charset="0"/>
              </a:rPr>
              <a:t>% </a:t>
            </a:r>
            <a:r>
              <a:rPr lang="en-US" sz="1600" b="1" i="0">
                <a:solidFill>
                  <a:srgbClr val="000000"/>
                </a:solidFill>
                <a:effectLst/>
                <a:latin typeface="Arial" panose="020B0604020202020204" pitchFamily="34" charset="0"/>
              </a:rPr>
              <a:t>support providing weapons and financial support. </a:t>
            </a:r>
            <a:r>
              <a:rPr lang="en-US" sz="1600" i="0">
                <a:solidFill>
                  <a:srgbClr val="000000"/>
                </a:solidFill>
                <a:effectLst/>
                <a:latin typeface="Arial" panose="020B0604020202020204" pitchFamily="34" charset="0"/>
              </a:rPr>
              <a:t>Another 10% say only financial support, and another 10% say only weapons</a:t>
            </a:r>
            <a:r>
              <a:rPr lang="en-US" sz="1600">
                <a:solidFill>
                  <a:srgbClr val="000000"/>
                </a:solidFill>
                <a:latin typeface="Arial" panose="020B0604020202020204" pitchFamily="34" charset="0"/>
              </a:rPr>
              <a:t> </a:t>
            </a:r>
            <a:r>
              <a:rPr lang="en-US" sz="1600" i="0">
                <a:solidFill>
                  <a:srgbClr val="000000"/>
                </a:solidFill>
                <a:effectLst/>
                <a:latin typeface="Arial" panose="020B0604020202020204" pitchFamily="34" charset="0"/>
              </a:rPr>
              <a:t>(47% either weapons, money, or both)</a:t>
            </a:r>
            <a:r>
              <a:rPr lang="en-US" sz="1600">
                <a:solidFill>
                  <a:srgbClr val="000000"/>
                </a:solidFill>
                <a:latin typeface="Arial" panose="020B0604020202020204" pitchFamily="34" charset="0"/>
              </a:rPr>
              <a:t>.</a:t>
            </a:r>
            <a:endParaRPr lang="en-US" sz="1600" i="0">
              <a:solidFill>
                <a:srgbClr val="000000"/>
              </a:solidFill>
              <a:effectLst/>
              <a:latin typeface="Arial" panose="020B0604020202020204" pitchFamily="34" charset="0"/>
            </a:endParaRPr>
          </a:p>
          <a:p>
            <a:pPr marL="742950" lvl="1" indent="-285750">
              <a:lnSpc>
                <a:spcPct val="83333"/>
              </a:lnSpc>
              <a:spcAft>
                <a:spcPts val="800"/>
              </a:spcAft>
              <a:buClr>
                <a:srgbClr val="81CF51"/>
              </a:buClr>
              <a:buFont typeface="Arial" panose="020B0604020202020204" pitchFamily="34" charset="0"/>
              <a:buChar char="•"/>
            </a:pPr>
            <a:r>
              <a:rPr lang="en-US" sz="1600">
                <a:solidFill>
                  <a:srgbClr val="000000"/>
                </a:solidFill>
                <a:latin typeface="Arial" panose="020B0604020202020204" pitchFamily="34" charset="0"/>
              </a:rPr>
              <a:t>28% say the U.S. should </a:t>
            </a:r>
            <a:r>
              <a:rPr lang="en-US" sz="1600" b="1">
                <a:solidFill>
                  <a:srgbClr val="000000"/>
                </a:solidFill>
                <a:latin typeface="Arial" panose="020B0604020202020204" pitchFamily="34" charset="0"/>
              </a:rPr>
              <a:t>focus on brokering peace </a:t>
            </a:r>
            <a:r>
              <a:rPr lang="en-US" sz="1600">
                <a:solidFill>
                  <a:srgbClr val="000000"/>
                </a:solidFill>
                <a:latin typeface="Arial" panose="020B0604020202020204" pitchFamily="34" charset="0"/>
              </a:rPr>
              <a:t>between Israel and Hamas. </a:t>
            </a:r>
            <a:r>
              <a:rPr lang="en-US" sz="1600" i="0">
                <a:solidFill>
                  <a:srgbClr val="000000"/>
                </a:solidFill>
                <a:effectLst/>
                <a:latin typeface="Arial" panose="020B0604020202020204" pitchFamily="34" charset="0"/>
              </a:rPr>
              <a:t>12% say the U.S. </a:t>
            </a:r>
            <a:r>
              <a:rPr lang="en-US" sz="1600" b="1" i="0">
                <a:solidFill>
                  <a:srgbClr val="000000"/>
                </a:solidFill>
                <a:effectLst/>
                <a:latin typeface="Arial" panose="020B0604020202020204" pitchFamily="34" charset="0"/>
              </a:rPr>
              <a:t>should do nothing more. </a:t>
            </a:r>
          </a:p>
          <a:p>
            <a:pPr marL="742950" lvl="1" indent="-285750">
              <a:lnSpc>
                <a:spcPct val="83333"/>
              </a:lnSpc>
              <a:spcAft>
                <a:spcPts val="800"/>
              </a:spcAft>
              <a:buClr>
                <a:srgbClr val="81CF51"/>
              </a:buClr>
              <a:buFont typeface="Arial" panose="020B0604020202020204" pitchFamily="34" charset="0"/>
              <a:buChar char="•"/>
            </a:pPr>
            <a:r>
              <a:rPr lang="en-US" sz="1600" b="1" i="0">
                <a:solidFill>
                  <a:srgbClr val="000000"/>
                </a:solidFill>
                <a:effectLst/>
                <a:latin typeface="Arial" panose="020B0604020202020204" pitchFamily="34" charset="0"/>
              </a:rPr>
              <a:t>69% of voters say the Israel</a:t>
            </a:r>
            <a:r>
              <a:rPr lang="en-US" sz="1600" b="1">
                <a:solidFill>
                  <a:srgbClr val="000000"/>
                </a:solidFill>
                <a:latin typeface="Arial" panose="020B0604020202020204" pitchFamily="34" charset="0"/>
              </a:rPr>
              <a:t>i incursion into Gaza is justified</a:t>
            </a:r>
            <a:r>
              <a:rPr lang="en-US" sz="1600">
                <a:solidFill>
                  <a:srgbClr val="000000"/>
                </a:solidFill>
                <a:latin typeface="Arial" panose="020B0604020202020204" pitchFamily="34" charset="0"/>
              </a:rPr>
              <a:t>, including 65% of Democrats and 74% of Republicans,</a:t>
            </a:r>
            <a:r>
              <a:rPr lang="en-US" sz="1600" b="1">
                <a:solidFill>
                  <a:srgbClr val="000000"/>
                </a:solidFill>
                <a:latin typeface="Arial" panose="020B0604020202020204" pitchFamily="34" charset="0"/>
              </a:rPr>
              <a:t> </a:t>
            </a:r>
            <a:r>
              <a:rPr lang="en-US" sz="1600">
                <a:solidFill>
                  <a:srgbClr val="000000"/>
                </a:solidFill>
                <a:latin typeface="Arial" panose="020B0604020202020204" pitchFamily="34" charset="0"/>
              </a:rPr>
              <a:t>while only 18% overall believe it is not.</a:t>
            </a:r>
            <a:endParaRPr lang="en-US" sz="1600" b="1" i="0">
              <a:solidFill>
                <a:srgbClr val="000000"/>
              </a:solidFill>
              <a:effectLst/>
              <a:latin typeface="Arial" panose="020B0604020202020204" pitchFamily="34" charset="0"/>
            </a:endParaRPr>
          </a:p>
          <a:p>
            <a:pPr marL="285750" lvl="0" indent="-285750" algn="l">
              <a:lnSpc>
                <a:spcPct val="83333"/>
              </a:lnSpc>
              <a:spcAft>
                <a:spcPts val="800"/>
              </a:spcAft>
              <a:buClr>
                <a:srgbClr val="81CF51"/>
              </a:buClr>
              <a:buFont typeface="Arial" panose="020B0604020202020204" pitchFamily="34" charset="0"/>
              <a:buChar char="•"/>
            </a:pPr>
            <a:r>
              <a:rPr lang="en-US" sz="1600">
                <a:solidFill>
                  <a:srgbClr val="000000"/>
                </a:solidFill>
                <a:latin typeface="Arial" panose="020B0604020202020204" pitchFamily="34" charset="0"/>
              </a:rPr>
              <a:t>The </a:t>
            </a:r>
            <a:r>
              <a:rPr lang="en-US" sz="1600" b="1">
                <a:solidFill>
                  <a:srgbClr val="000000"/>
                </a:solidFill>
                <a:latin typeface="Arial" panose="020B0604020202020204" pitchFamily="34" charset="0"/>
              </a:rPr>
              <a:t>differences in perceptions </a:t>
            </a:r>
            <a:r>
              <a:rPr lang="en-US" sz="1600">
                <a:solidFill>
                  <a:srgbClr val="000000"/>
                </a:solidFill>
                <a:latin typeface="Arial" panose="020B0604020202020204" pitchFamily="34" charset="0"/>
              </a:rPr>
              <a:t>of the Ukraine and Israel conflicts</a:t>
            </a:r>
            <a:r>
              <a:rPr lang="en-US" sz="1600" b="1">
                <a:solidFill>
                  <a:srgbClr val="000000"/>
                </a:solidFill>
                <a:latin typeface="Arial" panose="020B0604020202020204" pitchFamily="34" charset="0"/>
              </a:rPr>
              <a:t> </a:t>
            </a:r>
            <a:r>
              <a:rPr lang="en-US" sz="1600">
                <a:solidFill>
                  <a:srgbClr val="000000"/>
                </a:solidFill>
                <a:latin typeface="Arial" panose="020B0604020202020204" pitchFamily="34" charset="0"/>
              </a:rPr>
              <a:t>is </a:t>
            </a:r>
            <a:r>
              <a:rPr lang="en-US" sz="1600" b="1">
                <a:solidFill>
                  <a:srgbClr val="000000"/>
                </a:solidFill>
                <a:latin typeface="Arial" panose="020B0604020202020204" pitchFamily="34" charset="0"/>
              </a:rPr>
              <a:t>starkest among Democratic voters</a:t>
            </a:r>
            <a:r>
              <a:rPr lang="en-US" sz="1600">
                <a:solidFill>
                  <a:srgbClr val="000000"/>
                </a:solidFill>
                <a:latin typeface="Arial" panose="020B0604020202020204" pitchFamily="34" charset="0"/>
              </a:rPr>
              <a:t>. </a:t>
            </a:r>
            <a:r>
              <a:rPr lang="en-US" sz="1600" i="0">
                <a:solidFill>
                  <a:srgbClr val="000000"/>
                </a:solidFill>
                <a:effectLst/>
                <a:latin typeface="Arial" panose="020B0604020202020204" pitchFamily="34" charset="0"/>
              </a:rPr>
              <a:t>43% </a:t>
            </a:r>
            <a:r>
              <a:rPr lang="en-US" sz="1600">
                <a:solidFill>
                  <a:srgbClr val="000000"/>
                </a:solidFill>
                <a:latin typeface="Arial" panose="020B0604020202020204" pitchFamily="34" charset="0"/>
              </a:rPr>
              <a:t>of Democrats support giving money and weapons to Ukraine but only 26% say the same for Israel. </a:t>
            </a:r>
            <a:r>
              <a:rPr lang="en-US" sz="1600" b="1">
                <a:solidFill>
                  <a:srgbClr val="000000"/>
                </a:solidFill>
                <a:latin typeface="Arial" panose="020B0604020202020204" pitchFamily="34" charset="0"/>
              </a:rPr>
              <a:t>1-in-5 Democrats believe the Israeli incursion into Gaza is not justified.</a:t>
            </a:r>
          </a:p>
        </p:txBody>
      </p:sp>
    </p:spTree>
    <p:extLst>
      <p:ext uri="{BB962C8B-B14F-4D97-AF65-F5344CB8AC3E}">
        <p14:creationId xmlns:p14="http://schemas.microsoft.com/office/powerpoint/2010/main" val="13539940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3" name="Cygnal-Logo-RGB-Horizontal_Full MH" descr="53f29a3e-c84e-4dc8-87d6-213843b1ccab Cygnal-Logo-RGB-Horizontal_Full MH"/>
          <p:cNvPicPr>
            <a:picLocks noChangeAspect="1"/>
          </p:cNvPicPr>
          <p:nvPr/>
        </p:nvPicPr>
        <p:blipFill>
          <a:blip r:embed="rId3" cstate="print"/>
          <a:stretch>
            <a:fillRect/>
          </a:stretch>
        </p:blipFill>
        <p:spPr>
          <a:xfrm>
            <a:off x="8143875" y="6143625"/>
            <a:ext cx="1355026" cy="319725"/>
          </a:xfrm>
          <a:prstGeom prst="rect">
            <a:avLst/>
          </a:prstGeom>
        </p:spPr>
      </p:pic>
      <p:sp>
        <p:nvSpPr>
          <p:cNvPr id="4" name="Trend: Insider vs..." descr="95a93a28-7d0b-4aab-b584-d73f5b4cc4de Trend: Insider vs..."/>
          <p:cNvSpPr/>
          <p:nvPr/>
        </p:nvSpPr>
        <p:spPr>
          <a:xfrm>
            <a:off x="523875" y="266700"/>
            <a:ext cx="8705850" cy="403957"/>
          </a:xfrm>
          <a:prstGeom prst="rect">
            <a:avLst/>
          </a:prstGeom>
          <a:noFill/>
        </p:spPr>
        <p:txBody>
          <a:bodyPr lIns="0" tIns="15240" rIns="0" bIns="0" anchor="t">
            <a:spAutoFit/>
          </a:bodyPr>
          <a:lstStyle/>
          <a:p>
            <a:pPr marL="0" marR="0" lvl="0" indent="0" algn="l" defTabSz="914400" rtl="0" eaLnBrk="1" fontAlgn="auto" latinLnBrk="0" hangingPunct="1">
              <a:lnSpc>
                <a:spcPct val="114583"/>
              </a:lnSpc>
              <a:spcBef>
                <a:spcPts val="0"/>
              </a:spcBef>
              <a:spcAft>
                <a:spcPts val="0"/>
              </a:spcAft>
              <a:buClrTx/>
              <a:buSzTx/>
              <a:buFontTx/>
              <a:buNone/>
              <a:tabLst/>
              <a:defRPr/>
            </a:pPr>
            <a:r>
              <a:rPr kumimoji="0" lang="en-PH" sz="2400" b="1" i="0" u="none" strike="noStrike" kern="1200" cap="none" spc="0" normalizeH="0" baseline="0" noProof="0">
                <a:ln>
                  <a:noFill/>
                </a:ln>
                <a:solidFill>
                  <a:srgbClr val="6FBC4D"/>
                </a:solidFill>
                <a:effectLst/>
                <a:uLnTx/>
                <a:uFillTx/>
                <a:latin typeface="Arial"/>
                <a:ea typeface="+mn-ea"/>
                <a:cs typeface="+mn-cs"/>
              </a:rPr>
              <a:t>Segmentation Analysis:</a:t>
            </a:r>
            <a:endParaRPr kumimoji="0" lang="en-P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 name="Which of the foll..." descr="6673921f-1e50-4f57-a4f0-5ac5ede58351 Which of the foll..."/>
          <p:cNvSpPr/>
          <p:nvPr/>
        </p:nvSpPr>
        <p:spPr>
          <a:xfrm>
            <a:off x="541860" y="6064779"/>
            <a:ext cx="7429500" cy="398571"/>
          </a:xfrm>
          <a:prstGeom prst="rect">
            <a:avLst/>
          </a:prstGeom>
          <a:noFill/>
        </p:spPr>
        <p:txBody>
          <a:bodyPr lIns="0" tIns="15240" rIns="0" bIns="0" anchor="t">
            <a:spAutoFit/>
          </a:bodyPr>
          <a:lstStyle/>
          <a:p>
            <a:pPr marL="0" marR="0" lvl="0" indent="0" algn="l" defTabSz="914400" rtl="0" eaLnBrk="1" fontAlgn="auto" latinLnBrk="0" hangingPunct="1">
              <a:lnSpc>
                <a:spcPct val="83333"/>
              </a:lnSpc>
              <a:spcBef>
                <a:spcPts val="0"/>
              </a:spcBef>
              <a:spcAft>
                <a:spcPts val="800"/>
              </a:spcAft>
              <a:buClrTx/>
              <a:buSzTx/>
              <a:buFontTx/>
              <a:buNone/>
              <a:tabLst/>
              <a:defRPr/>
            </a:pPr>
            <a:r>
              <a:rPr kumimoji="0" lang="en-PH" sz="1000" b="0" i="1" u="none" strike="noStrike" kern="1200" cap="none" spc="0" normalizeH="0" baseline="0" noProof="0">
                <a:ln>
                  <a:noFill/>
                </a:ln>
                <a:solidFill>
                  <a:prstClr val="white">
                    <a:lumMod val="65000"/>
                  </a:prstClr>
                </a:solidFill>
                <a:effectLst/>
                <a:uLnTx/>
                <a:uFillTx/>
                <a:latin typeface="Arial"/>
                <a:ea typeface="Calibri" panose="020F0502020204030204" pitchFamily="34" charset="0"/>
                <a:cs typeface="Arial"/>
              </a:rPr>
              <a:t>Latent class analysis was used to determine if there are groups of respondents that emerge in the survey. The segments/groups created are examined in terms of difference in demographics and question responses and named based on the dominating characteristics within the group.</a:t>
            </a:r>
            <a:endParaRPr kumimoji="0" lang="en-PH" sz="1000" b="0" i="1" u="none" strike="noStrike" kern="1200" cap="none" spc="0" normalizeH="0" baseline="0" noProof="0">
              <a:ln>
                <a:noFill/>
              </a:ln>
              <a:solidFill>
                <a:prstClr val="white">
                  <a:lumMod val="65000"/>
                </a:prstClr>
              </a:solidFill>
              <a:effectLst/>
              <a:uLnTx/>
              <a:uFillTx/>
              <a:latin typeface="Arial" panose="020B0604020202020204"/>
              <a:ea typeface="+mn-ea"/>
              <a:cs typeface="+mn-cs"/>
            </a:endParaRPr>
          </a:p>
        </p:txBody>
      </p:sp>
      <p:graphicFrame>
        <p:nvGraphicFramePr>
          <p:cNvPr id="11" name="Table 10">
            <a:extLst>
              <a:ext uri="{FF2B5EF4-FFF2-40B4-BE49-F238E27FC236}">
                <a16:creationId xmlns:a16="http://schemas.microsoft.com/office/drawing/2014/main" id="{3CE93B8A-CFB2-587C-C8A1-5D2B56F7DEF9}"/>
              </a:ext>
            </a:extLst>
          </p:cNvPr>
          <p:cNvGraphicFramePr>
            <a:graphicFrameLocks noGrp="1"/>
          </p:cNvGraphicFramePr>
          <p:nvPr/>
        </p:nvGraphicFramePr>
        <p:xfrm>
          <a:off x="709282" y="714302"/>
          <a:ext cx="8601396" cy="315327"/>
        </p:xfrm>
        <a:graphic>
          <a:graphicData uri="http://schemas.openxmlformats.org/drawingml/2006/table">
            <a:tbl>
              <a:tblPr firstRow="1" bandRow="1">
                <a:tableStyleId>{5C22544A-7EE6-4342-B048-85BDC9FD1C3A}</a:tableStyleId>
              </a:tblPr>
              <a:tblGrid>
                <a:gridCol w="2750453">
                  <a:extLst>
                    <a:ext uri="{9D8B030D-6E8A-4147-A177-3AD203B41FA5}">
                      <a16:colId xmlns:a16="http://schemas.microsoft.com/office/drawing/2014/main" val="139325847"/>
                    </a:ext>
                  </a:extLst>
                </a:gridCol>
                <a:gridCol w="3055535">
                  <a:extLst>
                    <a:ext uri="{9D8B030D-6E8A-4147-A177-3AD203B41FA5}">
                      <a16:colId xmlns:a16="http://schemas.microsoft.com/office/drawing/2014/main" val="1305248219"/>
                    </a:ext>
                  </a:extLst>
                </a:gridCol>
                <a:gridCol w="2795408">
                  <a:extLst>
                    <a:ext uri="{9D8B030D-6E8A-4147-A177-3AD203B41FA5}">
                      <a16:colId xmlns:a16="http://schemas.microsoft.com/office/drawing/2014/main" val="1686413247"/>
                    </a:ext>
                  </a:extLst>
                </a:gridCol>
              </a:tblGrid>
              <a:tr h="3153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latin typeface="+mj-lt"/>
                          <a:cs typeface="Arial" panose="020B0604020202020204" pitchFamily="34" charset="0"/>
                        </a:rPr>
                        <a:t>Democrat Base (44%) </a:t>
                      </a:r>
                      <a:endParaRPr lang="en-PH" sz="1400" b="1">
                        <a:solidFill>
                          <a:schemeClr val="tx1"/>
                        </a:solidFill>
                        <a:latin typeface="+mj-lt"/>
                        <a:cs typeface="Arial" panose="020B0604020202020204" pitchFamily="34" charset="0"/>
                      </a:endParaRPr>
                    </a:p>
                  </a:txBody>
                  <a:tcPr>
                    <a:noFill/>
                  </a:tcPr>
                </a:tc>
                <a:tc>
                  <a:txBody>
                    <a:bodyPr/>
                    <a:lstStyle/>
                    <a:p>
                      <a:pPr algn="ctr"/>
                      <a:r>
                        <a:rPr lang="en-US" sz="1400" b="1" kern="1200">
                          <a:solidFill>
                            <a:schemeClr val="tx1"/>
                          </a:solidFill>
                          <a:latin typeface="+mn-lt"/>
                          <a:ea typeface="+mn-ea"/>
                          <a:cs typeface="Arial" panose="020B0604020202020204" pitchFamily="34" charset="0"/>
                        </a:rPr>
                        <a:t>GOP Base (45%)</a:t>
                      </a:r>
                      <a:endParaRPr lang="en-PH" sz="1400" b="1" kern="1200">
                        <a:solidFill>
                          <a:schemeClr val="tx1"/>
                        </a:solidFill>
                        <a:latin typeface="+mn-lt"/>
                        <a:ea typeface="+mn-ea"/>
                        <a:cs typeface="Arial" panose="020B0604020202020204" pitchFamily="34" charset="0"/>
                      </a:endParaRPr>
                    </a:p>
                  </a:txBody>
                  <a:tcPr>
                    <a:noFill/>
                  </a:tcPr>
                </a:tc>
                <a:tc>
                  <a:txBody>
                    <a:bodyPr/>
                    <a:lstStyle/>
                    <a:p>
                      <a:pPr algn="ctr"/>
                      <a:r>
                        <a:rPr lang="en-US" sz="1400" b="1">
                          <a:solidFill>
                            <a:schemeClr val="tx1"/>
                          </a:solidFill>
                          <a:latin typeface="+mj-lt"/>
                          <a:cs typeface="Arial" panose="020B0604020202020204" pitchFamily="34" charset="0"/>
                        </a:rPr>
                        <a:t>Moderates (11%)</a:t>
                      </a:r>
                      <a:endParaRPr lang="en-PH" sz="1400" b="1">
                        <a:solidFill>
                          <a:schemeClr val="tx1"/>
                        </a:solidFill>
                        <a:latin typeface="+mj-lt"/>
                        <a:cs typeface="Arial" panose="020B0604020202020204" pitchFamily="34" charset="0"/>
                      </a:endParaRPr>
                    </a:p>
                  </a:txBody>
                  <a:tcPr>
                    <a:noFill/>
                  </a:tcPr>
                </a:tc>
                <a:extLst>
                  <a:ext uri="{0D108BD9-81ED-4DB2-BD59-A6C34878D82A}">
                    <a16:rowId xmlns:a16="http://schemas.microsoft.com/office/drawing/2014/main" val="1610796180"/>
                  </a:ext>
                </a:extLst>
              </a:tr>
            </a:tbl>
          </a:graphicData>
        </a:graphic>
      </p:graphicFrame>
      <p:grpSp>
        <p:nvGrpSpPr>
          <p:cNvPr id="8" name="Group 7">
            <a:extLst>
              <a:ext uri="{FF2B5EF4-FFF2-40B4-BE49-F238E27FC236}">
                <a16:creationId xmlns:a16="http://schemas.microsoft.com/office/drawing/2014/main" id="{DA7CDF87-8307-2850-CFC4-57BE31CCE6DF}"/>
              </a:ext>
            </a:extLst>
          </p:cNvPr>
          <p:cNvGrpSpPr/>
          <p:nvPr/>
        </p:nvGrpSpPr>
        <p:grpSpPr>
          <a:xfrm>
            <a:off x="847252" y="1073274"/>
            <a:ext cx="8059096" cy="3592660"/>
            <a:chOff x="847252" y="1001111"/>
            <a:chExt cx="8059096" cy="2673524"/>
          </a:xfrm>
        </p:grpSpPr>
        <p:pic>
          <p:nvPicPr>
            <p:cNvPr id="6" name="Picture 5">
              <a:extLst>
                <a:ext uri="{FF2B5EF4-FFF2-40B4-BE49-F238E27FC236}">
                  <a16:creationId xmlns:a16="http://schemas.microsoft.com/office/drawing/2014/main" id="{B0A3D20D-5488-4141-BE2E-EDED8E074C69}"/>
                </a:ext>
              </a:extLst>
            </p:cNvPr>
            <p:cNvPicPr>
              <a:picLocks noChangeAspect="1"/>
            </p:cNvPicPr>
            <p:nvPr/>
          </p:nvPicPr>
          <p:blipFill rotWithShape="1">
            <a:blip r:embed="rId4"/>
            <a:srcRect l="5474" t="60124" r="1241" b="36466"/>
            <a:stretch/>
          </p:blipFill>
          <p:spPr>
            <a:xfrm>
              <a:off x="847252" y="1001111"/>
              <a:ext cx="8059096" cy="2418662"/>
            </a:xfrm>
            <a:prstGeom prst="rect">
              <a:avLst/>
            </a:prstGeom>
          </p:spPr>
        </p:pic>
        <p:pic>
          <p:nvPicPr>
            <p:cNvPr id="7" name="Picture 6">
              <a:extLst>
                <a:ext uri="{FF2B5EF4-FFF2-40B4-BE49-F238E27FC236}">
                  <a16:creationId xmlns:a16="http://schemas.microsoft.com/office/drawing/2014/main" id="{F505306B-3F9A-F723-0001-270213EAD5D5}"/>
                </a:ext>
              </a:extLst>
            </p:cNvPr>
            <p:cNvPicPr>
              <a:picLocks noChangeAspect="1"/>
            </p:cNvPicPr>
            <p:nvPr/>
          </p:nvPicPr>
          <p:blipFill rotWithShape="1">
            <a:blip r:embed="rId4"/>
            <a:srcRect l="5474" t="65161" r="1241" b="33131"/>
            <a:stretch/>
          </p:blipFill>
          <p:spPr>
            <a:xfrm>
              <a:off x="847252" y="2463113"/>
              <a:ext cx="8059096" cy="1211522"/>
            </a:xfrm>
            <a:prstGeom prst="rect">
              <a:avLst/>
            </a:prstGeom>
          </p:spPr>
        </p:pic>
      </p:grpSp>
    </p:spTree>
    <p:extLst>
      <p:ext uri="{BB962C8B-B14F-4D97-AF65-F5344CB8AC3E}">
        <p14:creationId xmlns:p14="http://schemas.microsoft.com/office/powerpoint/2010/main" val="7969173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3" name="Cygnal-Logo-RGB-Horizontal_Full MH" descr="53f29a3e-c84e-4dc8-87d6-213843b1ccab Cygnal-Logo-RGB-Horizontal_Full MH"/>
          <p:cNvPicPr>
            <a:picLocks noChangeAspect="1"/>
          </p:cNvPicPr>
          <p:nvPr/>
        </p:nvPicPr>
        <p:blipFill>
          <a:blip r:embed="rId3" cstate="print"/>
          <a:stretch>
            <a:fillRect/>
          </a:stretch>
        </p:blipFill>
        <p:spPr>
          <a:xfrm>
            <a:off x="8143875" y="6143625"/>
            <a:ext cx="1355026" cy="319725"/>
          </a:xfrm>
          <a:prstGeom prst="rect">
            <a:avLst/>
          </a:prstGeom>
        </p:spPr>
      </p:pic>
      <p:sp>
        <p:nvSpPr>
          <p:cNvPr id="4" name="Trend: Insider vs..." descr="95a93a28-7d0b-4aab-b584-d73f5b4cc4de Trend: Insider vs..."/>
          <p:cNvSpPr/>
          <p:nvPr/>
        </p:nvSpPr>
        <p:spPr>
          <a:xfrm>
            <a:off x="523875" y="266700"/>
            <a:ext cx="8705850" cy="403957"/>
          </a:xfrm>
          <a:prstGeom prst="rect">
            <a:avLst/>
          </a:prstGeom>
          <a:noFill/>
        </p:spPr>
        <p:txBody>
          <a:bodyPr lIns="0" tIns="15240" rIns="0" bIns="0" anchor="t">
            <a:spAutoFit/>
          </a:bodyPr>
          <a:lstStyle/>
          <a:p>
            <a:pPr marL="0" marR="0" lvl="0" indent="0" algn="l" defTabSz="914400" rtl="0" eaLnBrk="1" fontAlgn="auto" latinLnBrk="0" hangingPunct="1">
              <a:lnSpc>
                <a:spcPct val="114583"/>
              </a:lnSpc>
              <a:spcBef>
                <a:spcPts val="0"/>
              </a:spcBef>
              <a:spcAft>
                <a:spcPts val="0"/>
              </a:spcAft>
              <a:buClrTx/>
              <a:buSzTx/>
              <a:buFontTx/>
              <a:buNone/>
              <a:tabLst/>
              <a:defRPr/>
            </a:pPr>
            <a:r>
              <a:rPr kumimoji="0" lang="en-PH" sz="2400" b="1" i="0" u="none" strike="noStrike" kern="1200" cap="none" spc="0" normalizeH="0" baseline="0" noProof="0">
                <a:ln>
                  <a:noFill/>
                </a:ln>
                <a:solidFill>
                  <a:srgbClr val="6FBC4D"/>
                </a:solidFill>
                <a:effectLst/>
                <a:uLnTx/>
                <a:uFillTx/>
                <a:latin typeface="Arial"/>
                <a:ea typeface="+mn-ea"/>
                <a:cs typeface="+mn-cs"/>
              </a:rPr>
              <a:t>Segmentation Analysis:</a:t>
            </a:r>
            <a:endParaRPr kumimoji="0" lang="en-P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 name="Which of the foll..." descr="6673921f-1e50-4f57-a4f0-5ac5ede58351 Which of the foll..."/>
          <p:cNvSpPr/>
          <p:nvPr/>
        </p:nvSpPr>
        <p:spPr>
          <a:xfrm>
            <a:off x="541860" y="6064779"/>
            <a:ext cx="7429500" cy="398571"/>
          </a:xfrm>
          <a:prstGeom prst="rect">
            <a:avLst/>
          </a:prstGeom>
          <a:noFill/>
        </p:spPr>
        <p:txBody>
          <a:bodyPr lIns="0" tIns="15240" rIns="0" bIns="0" anchor="t">
            <a:spAutoFit/>
          </a:bodyPr>
          <a:lstStyle/>
          <a:p>
            <a:pPr marL="0" marR="0" lvl="0" indent="0" algn="l" defTabSz="914400" rtl="0" eaLnBrk="1" fontAlgn="auto" latinLnBrk="0" hangingPunct="1">
              <a:lnSpc>
                <a:spcPct val="83333"/>
              </a:lnSpc>
              <a:spcBef>
                <a:spcPts val="0"/>
              </a:spcBef>
              <a:spcAft>
                <a:spcPts val="800"/>
              </a:spcAft>
              <a:buClrTx/>
              <a:buSzTx/>
              <a:buFontTx/>
              <a:buNone/>
              <a:tabLst/>
              <a:defRPr/>
            </a:pPr>
            <a:r>
              <a:rPr kumimoji="0" lang="en-PH" sz="1000" b="0" i="1" u="none" strike="noStrike" kern="1200" cap="none" spc="0" normalizeH="0" baseline="0" noProof="0">
                <a:ln>
                  <a:noFill/>
                </a:ln>
                <a:solidFill>
                  <a:prstClr val="white">
                    <a:lumMod val="65000"/>
                  </a:prstClr>
                </a:solidFill>
                <a:effectLst/>
                <a:uLnTx/>
                <a:uFillTx/>
                <a:latin typeface="Arial"/>
                <a:ea typeface="Calibri" panose="020F0502020204030204" pitchFamily="34" charset="0"/>
                <a:cs typeface="Arial"/>
              </a:rPr>
              <a:t>Latent class analysis was used to determine if there are groups of respondents that emerge in the survey. The segments/groups created are examined in terms of difference in demographics and question responses and named based on the dominating characteristics within the group.</a:t>
            </a:r>
            <a:endParaRPr kumimoji="0" lang="en-PH" sz="1000" b="0" i="1" u="none" strike="noStrike" kern="1200" cap="none" spc="0" normalizeH="0" baseline="0" noProof="0">
              <a:ln>
                <a:noFill/>
              </a:ln>
              <a:solidFill>
                <a:prstClr val="white">
                  <a:lumMod val="65000"/>
                </a:prstClr>
              </a:solidFill>
              <a:effectLst/>
              <a:uLnTx/>
              <a:uFillTx/>
              <a:latin typeface="Arial" panose="020B0604020202020204"/>
              <a:ea typeface="+mn-ea"/>
              <a:cs typeface="+mn-cs"/>
            </a:endParaRPr>
          </a:p>
        </p:txBody>
      </p:sp>
      <p:graphicFrame>
        <p:nvGraphicFramePr>
          <p:cNvPr id="11" name="Table 10">
            <a:extLst>
              <a:ext uri="{FF2B5EF4-FFF2-40B4-BE49-F238E27FC236}">
                <a16:creationId xmlns:a16="http://schemas.microsoft.com/office/drawing/2014/main" id="{3CE93B8A-CFB2-587C-C8A1-5D2B56F7DEF9}"/>
              </a:ext>
            </a:extLst>
          </p:cNvPr>
          <p:cNvGraphicFramePr>
            <a:graphicFrameLocks noGrp="1"/>
          </p:cNvGraphicFramePr>
          <p:nvPr/>
        </p:nvGraphicFramePr>
        <p:xfrm>
          <a:off x="709282" y="714302"/>
          <a:ext cx="8601396" cy="315327"/>
        </p:xfrm>
        <a:graphic>
          <a:graphicData uri="http://schemas.openxmlformats.org/drawingml/2006/table">
            <a:tbl>
              <a:tblPr firstRow="1" bandRow="1">
                <a:tableStyleId>{5C22544A-7EE6-4342-B048-85BDC9FD1C3A}</a:tableStyleId>
              </a:tblPr>
              <a:tblGrid>
                <a:gridCol w="2750453">
                  <a:extLst>
                    <a:ext uri="{9D8B030D-6E8A-4147-A177-3AD203B41FA5}">
                      <a16:colId xmlns:a16="http://schemas.microsoft.com/office/drawing/2014/main" val="139325847"/>
                    </a:ext>
                  </a:extLst>
                </a:gridCol>
                <a:gridCol w="3055535">
                  <a:extLst>
                    <a:ext uri="{9D8B030D-6E8A-4147-A177-3AD203B41FA5}">
                      <a16:colId xmlns:a16="http://schemas.microsoft.com/office/drawing/2014/main" val="1305248219"/>
                    </a:ext>
                  </a:extLst>
                </a:gridCol>
                <a:gridCol w="2795408">
                  <a:extLst>
                    <a:ext uri="{9D8B030D-6E8A-4147-A177-3AD203B41FA5}">
                      <a16:colId xmlns:a16="http://schemas.microsoft.com/office/drawing/2014/main" val="1686413247"/>
                    </a:ext>
                  </a:extLst>
                </a:gridCol>
              </a:tblGrid>
              <a:tr h="3153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latin typeface="+mj-lt"/>
                          <a:cs typeface="Arial" panose="020B0604020202020204" pitchFamily="34" charset="0"/>
                        </a:rPr>
                        <a:t>Democrat Base (44%) </a:t>
                      </a:r>
                      <a:endParaRPr lang="en-PH" sz="1400" b="1">
                        <a:solidFill>
                          <a:schemeClr val="tx1"/>
                        </a:solidFill>
                        <a:latin typeface="+mj-lt"/>
                        <a:cs typeface="Arial" panose="020B0604020202020204" pitchFamily="34" charset="0"/>
                      </a:endParaRPr>
                    </a:p>
                  </a:txBody>
                  <a:tcPr>
                    <a:noFill/>
                  </a:tcPr>
                </a:tc>
                <a:tc>
                  <a:txBody>
                    <a:bodyPr/>
                    <a:lstStyle/>
                    <a:p>
                      <a:pPr algn="ctr"/>
                      <a:r>
                        <a:rPr lang="en-US" sz="1400" b="1" kern="1200">
                          <a:solidFill>
                            <a:schemeClr val="tx1"/>
                          </a:solidFill>
                          <a:latin typeface="+mn-lt"/>
                          <a:ea typeface="+mn-ea"/>
                          <a:cs typeface="Arial" panose="020B0604020202020204" pitchFamily="34" charset="0"/>
                        </a:rPr>
                        <a:t>GOP Base (45%)</a:t>
                      </a:r>
                      <a:endParaRPr lang="en-PH" sz="1400" b="1" kern="1200">
                        <a:solidFill>
                          <a:schemeClr val="tx1"/>
                        </a:solidFill>
                        <a:latin typeface="+mn-lt"/>
                        <a:ea typeface="+mn-ea"/>
                        <a:cs typeface="Arial" panose="020B0604020202020204" pitchFamily="34" charset="0"/>
                      </a:endParaRPr>
                    </a:p>
                  </a:txBody>
                  <a:tcPr>
                    <a:noFill/>
                  </a:tcPr>
                </a:tc>
                <a:tc>
                  <a:txBody>
                    <a:bodyPr/>
                    <a:lstStyle/>
                    <a:p>
                      <a:pPr algn="ctr"/>
                      <a:r>
                        <a:rPr lang="en-US" sz="1400" b="1">
                          <a:solidFill>
                            <a:schemeClr val="tx1"/>
                          </a:solidFill>
                          <a:latin typeface="+mj-lt"/>
                          <a:cs typeface="Arial" panose="020B0604020202020204" pitchFamily="34" charset="0"/>
                        </a:rPr>
                        <a:t>Moderates (11%)</a:t>
                      </a:r>
                      <a:endParaRPr lang="en-PH" sz="1400" b="1">
                        <a:solidFill>
                          <a:schemeClr val="tx1"/>
                        </a:solidFill>
                        <a:latin typeface="+mj-lt"/>
                        <a:cs typeface="Arial" panose="020B0604020202020204" pitchFamily="34" charset="0"/>
                      </a:endParaRPr>
                    </a:p>
                  </a:txBody>
                  <a:tcPr>
                    <a:noFill/>
                  </a:tcPr>
                </a:tc>
                <a:extLst>
                  <a:ext uri="{0D108BD9-81ED-4DB2-BD59-A6C34878D82A}">
                    <a16:rowId xmlns:a16="http://schemas.microsoft.com/office/drawing/2014/main" val="1610796180"/>
                  </a:ext>
                </a:extLst>
              </a:tr>
            </a:tbl>
          </a:graphicData>
        </a:graphic>
      </p:graphicFrame>
      <p:pic>
        <p:nvPicPr>
          <p:cNvPr id="6" name="Picture 5">
            <a:extLst>
              <a:ext uri="{FF2B5EF4-FFF2-40B4-BE49-F238E27FC236}">
                <a16:creationId xmlns:a16="http://schemas.microsoft.com/office/drawing/2014/main" id="{46F3D2C2-3B3C-4958-9981-074401AA43A0}"/>
              </a:ext>
            </a:extLst>
          </p:cNvPr>
          <p:cNvPicPr>
            <a:picLocks noChangeAspect="1"/>
          </p:cNvPicPr>
          <p:nvPr/>
        </p:nvPicPr>
        <p:blipFill rotWithShape="1">
          <a:blip r:embed="rId4"/>
          <a:srcRect l="5474" t="67608" r="1241" b="27541"/>
          <a:stretch/>
        </p:blipFill>
        <p:spPr>
          <a:xfrm>
            <a:off x="847252" y="1073274"/>
            <a:ext cx="8059096" cy="3633838"/>
          </a:xfrm>
          <a:prstGeom prst="rect">
            <a:avLst/>
          </a:prstGeom>
        </p:spPr>
      </p:pic>
    </p:spTree>
    <p:extLst>
      <p:ext uri="{BB962C8B-B14F-4D97-AF65-F5344CB8AC3E}">
        <p14:creationId xmlns:p14="http://schemas.microsoft.com/office/powerpoint/2010/main" val="30650801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3" name="Cygnal-Logo-RGB-Horizontal_Full MH" descr="53f29a3e-c84e-4dc8-87d6-213843b1ccab Cygnal-Logo-RGB-Horizontal_Full MH"/>
          <p:cNvPicPr>
            <a:picLocks noChangeAspect="1"/>
          </p:cNvPicPr>
          <p:nvPr/>
        </p:nvPicPr>
        <p:blipFill>
          <a:blip r:embed="rId3" cstate="print"/>
          <a:stretch>
            <a:fillRect/>
          </a:stretch>
        </p:blipFill>
        <p:spPr>
          <a:xfrm>
            <a:off x="8143875" y="6143625"/>
            <a:ext cx="1355026" cy="319725"/>
          </a:xfrm>
          <a:prstGeom prst="rect">
            <a:avLst/>
          </a:prstGeom>
        </p:spPr>
      </p:pic>
      <p:sp>
        <p:nvSpPr>
          <p:cNvPr id="4" name="Trend: Insider vs..." descr="95a93a28-7d0b-4aab-b584-d73f5b4cc4de Trend: Insider vs..."/>
          <p:cNvSpPr/>
          <p:nvPr/>
        </p:nvSpPr>
        <p:spPr>
          <a:xfrm>
            <a:off x="523875" y="266700"/>
            <a:ext cx="8705850" cy="403957"/>
          </a:xfrm>
          <a:prstGeom prst="rect">
            <a:avLst/>
          </a:prstGeom>
          <a:noFill/>
        </p:spPr>
        <p:txBody>
          <a:bodyPr lIns="0" tIns="15240" rIns="0" bIns="0" anchor="t">
            <a:spAutoFit/>
          </a:bodyPr>
          <a:lstStyle/>
          <a:p>
            <a:pPr marL="0" marR="0" lvl="0" indent="0" algn="l" defTabSz="914400" rtl="0" eaLnBrk="1" fontAlgn="auto" latinLnBrk="0" hangingPunct="1">
              <a:lnSpc>
                <a:spcPct val="114583"/>
              </a:lnSpc>
              <a:spcBef>
                <a:spcPts val="0"/>
              </a:spcBef>
              <a:spcAft>
                <a:spcPts val="0"/>
              </a:spcAft>
              <a:buClrTx/>
              <a:buSzTx/>
              <a:buFontTx/>
              <a:buNone/>
              <a:tabLst/>
              <a:defRPr/>
            </a:pPr>
            <a:r>
              <a:rPr kumimoji="0" lang="en-PH" sz="2400" b="1" i="0" u="none" strike="noStrike" kern="1200" cap="none" spc="0" normalizeH="0" baseline="0" noProof="0">
                <a:ln>
                  <a:noFill/>
                </a:ln>
                <a:solidFill>
                  <a:srgbClr val="6FBC4D"/>
                </a:solidFill>
                <a:effectLst/>
                <a:uLnTx/>
                <a:uFillTx/>
                <a:latin typeface="Arial"/>
                <a:ea typeface="+mn-ea"/>
                <a:cs typeface="+mn-cs"/>
              </a:rPr>
              <a:t>Segmentation Analysis:</a:t>
            </a:r>
            <a:endParaRPr kumimoji="0" lang="en-P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 name="Which of the foll..." descr="6673921f-1e50-4f57-a4f0-5ac5ede58351 Which of the foll..."/>
          <p:cNvSpPr/>
          <p:nvPr/>
        </p:nvSpPr>
        <p:spPr>
          <a:xfrm>
            <a:off x="541860" y="6064779"/>
            <a:ext cx="7429500" cy="398571"/>
          </a:xfrm>
          <a:prstGeom prst="rect">
            <a:avLst/>
          </a:prstGeom>
          <a:noFill/>
        </p:spPr>
        <p:txBody>
          <a:bodyPr lIns="0" tIns="15240" rIns="0" bIns="0" anchor="t">
            <a:spAutoFit/>
          </a:bodyPr>
          <a:lstStyle/>
          <a:p>
            <a:pPr marL="0" marR="0" lvl="0" indent="0" algn="l" defTabSz="914400" rtl="0" eaLnBrk="1" fontAlgn="auto" latinLnBrk="0" hangingPunct="1">
              <a:lnSpc>
                <a:spcPct val="83333"/>
              </a:lnSpc>
              <a:spcBef>
                <a:spcPts val="0"/>
              </a:spcBef>
              <a:spcAft>
                <a:spcPts val="800"/>
              </a:spcAft>
              <a:buClrTx/>
              <a:buSzTx/>
              <a:buFontTx/>
              <a:buNone/>
              <a:tabLst/>
              <a:defRPr/>
            </a:pPr>
            <a:r>
              <a:rPr kumimoji="0" lang="en-PH" sz="1000" b="0" i="1" u="none" strike="noStrike" kern="1200" cap="none" spc="0" normalizeH="0" baseline="0" noProof="0">
                <a:ln>
                  <a:noFill/>
                </a:ln>
                <a:solidFill>
                  <a:prstClr val="white">
                    <a:lumMod val="65000"/>
                  </a:prstClr>
                </a:solidFill>
                <a:effectLst/>
                <a:uLnTx/>
                <a:uFillTx/>
                <a:latin typeface="Arial"/>
                <a:ea typeface="Calibri" panose="020F0502020204030204" pitchFamily="34" charset="0"/>
                <a:cs typeface="Arial"/>
              </a:rPr>
              <a:t>Latent class analysis was used to determine if there are groups of respondents that emerge in the survey. The segments/groups created are examined in terms of difference in demographics and question responses and named based on the dominating characteristics within the group.</a:t>
            </a:r>
            <a:endParaRPr kumimoji="0" lang="en-PH" sz="1000" b="0" i="1" u="none" strike="noStrike" kern="1200" cap="none" spc="0" normalizeH="0" baseline="0" noProof="0">
              <a:ln>
                <a:noFill/>
              </a:ln>
              <a:solidFill>
                <a:prstClr val="white">
                  <a:lumMod val="65000"/>
                </a:prstClr>
              </a:solidFill>
              <a:effectLst/>
              <a:uLnTx/>
              <a:uFillTx/>
              <a:latin typeface="Arial" panose="020B0604020202020204"/>
              <a:ea typeface="+mn-ea"/>
              <a:cs typeface="+mn-cs"/>
            </a:endParaRPr>
          </a:p>
        </p:txBody>
      </p:sp>
      <p:graphicFrame>
        <p:nvGraphicFramePr>
          <p:cNvPr id="11" name="Table 10">
            <a:extLst>
              <a:ext uri="{FF2B5EF4-FFF2-40B4-BE49-F238E27FC236}">
                <a16:creationId xmlns:a16="http://schemas.microsoft.com/office/drawing/2014/main" id="{3CE93B8A-CFB2-587C-C8A1-5D2B56F7DEF9}"/>
              </a:ext>
            </a:extLst>
          </p:cNvPr>
          <p:cNvGraphicFramePr>
            <a:graphicFrameLocks noGrp="1"/>
          </p:cNvGraphicFramePr>
          <p:nvPr/>
        </p:nvGraphicFramePr>
        <p:xfrm>
          <a:off x="709282" y="714302"/>
          <a:ext cx="8601396" cy="315327"/>
        </p:xfrm>
        <a:graphic>
          <a:graphicData uri="http://schemas.openxmlformats.org/drawingml/2006/table">
            <a:tbl>
              <a:tblPr firstRow="1" bandRow="1">
                <a:tableStyleId>{5C22544A-7EE6-4342-B048-85BDC9FD1C3A}</a:tableStyleId>
              </a:tblPr>
              <a:tblGrid>
                <a:gridCol w="2750453">
                  <a:extLst>
                    <a:ext uri="{9D8B030D-6E8A-4147-A177-3AD203B41FA5}">
                      <a16:colId xmlns:a16="http://schemas.microsoft.com/office/drawing/2014/main" val="139325847"/>
                    </a:ext>
                  </a:extLst>
                </a:gridCol>
                <a:gridCol w="3055535">
                  <a:extLst>
                    <a:ext uri="{9D8B030D-6E8A-4147-A177-3AD203B41FA5}">
                      <a16:colId xmlns:a16="http://schemas.microsoft.com/office/drawing/2014/main" val="1305248219"/>
                    </a:ext>
                  </a:extLst>
                </a:gridCol>
                <a:gridCol w="2795408">
                  <a:extLst>
                    <a:ext uri="{9D8B030D-6E8A-4147-A177-3AD203B41FA5}">
                      <a16:colId xmlns:a16="http://schemas.microsoft.com/office/drawing/2014/main" val="1686413247"/>
                    </a:ext>
                  </a:extLst>
                </a:gridCol>
              </a:tblGrid>
              <a:tr h="3153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latin typeface="+mj-lt"/>
                          <a:cs typeface="Arial" panose="020B0604020202020204" pitchFamily="34" charset="0"/>
                        </a:rPr>
                        <a:t>Democrat Base (44%) </a:t>
                      </a:r>
                      <a:endParaRPr lang="en-PH" sz="1400" b="1">
                        <a:solidFill>
                          <a:schemeClr val="tx1"/>
                        </a:solidFill>
                        <a:latin typeface="+mj-lt"/>
                        <a:cs typeface="Arial" panose="020B0604020202020204" pitchFamily="34" charset="0"/>
                      </a:endParaRPr>
                    </a:p>
                  </a:txBody>
                  <a:tcPr>
                    <a:noFill/>
                  </a:tcPr>
                </a:tc>
                <a:tc>
                  <a:txBody>
                    <a:bodyPr/>
                    <a:lstStyle/>
                    <a:p>
                      <a:pPr algn="ctr"/>
                      <a:r>
                        <a:rPr lang="en-US" sz="1400" b="1" kern="1200">
                          <a:solidFill>
                            <a:schemeClr val="tx1"/>
                          </a:solidFill>
                          <a:latin typeface="+mn-lt"/>
                          <a:ea typeface="+mn-ea"/>
                          <a:cs typeface="Arial" panose="020B0604020202020204" pitchFamily="34" charset="0"/>
                        </a:rPr>
                        <a:t>GOP Base (45%)</a:t>
                      </a:r>
                      <a:endParaRPr lang="en-PH" sz="1400" b="1" kern="1200">
                        <a:solidFill>
                          <a:schemeClr val="tx1"/>
                        </a:solidFill>
                        <a:latin typeface="+mn-lt"/>
                        <a:ea typeface="+mn-ea"/>
                        <a:cs typeface="Arial" panose="020B0604020202020204" pitchFamily="34" charset="0"/>
                      </a:endParaRPr>
                    </a:p>
                  </a:txBody>
                  <a:tcPr>
                    <a:noFill/>
                  </a:tcPr>
                </a:tc>
                <a:tc>
                  <a:txBody>
                    <a:bodyPr/>
                    <a:lstStyle/>
                    <a:p>
                      <a:pPr algn="ctr"/>
                      <a:r>
                        <a:rPr lang="en-US" sz="1400" b="1">
                          <a:solidFill>
                            <a:schemeClr val="tx1"/>
                          </a:solidFill>
                          <a:latin typeface="+mj-lt"/>
                          <a:cs typeface="Arial" panose="020B0604020202020204" pitchFamily="34" charset="0"/>
                        </a:rPr>
                        <a:t>Moderates (11%)</a:t>
                      </a:r>
                      <a:endParaRPr lang="en-PH" sz="1400" b="1">
                        <a:solidFill>
                          <a:schemeClr val="tx1"/>
                        </a:solidFill>
                        <a:latin typeface="+mj-lt"/>
                        <a:cs typeface="Arial" panose="020B0604020202020204" pitchFamily="34" charset="0"/>
                      </a:endParaRPr>
                    </a:p>
                  </a:txBody>
                  <a:tcPr>
                    <a:noFill/>
                  </a:tcPr>
                </a:tc>
                <a:extLst>
                  <a:ext uri="{0D108BD9-81ED-4DB2-BD59-A6C34878D82A}">
                    <a16:rowId xmlns:a16="http://schemas.microsoft.com/office/drawing/2014/main" val="1610796180"/>
                  </a:ext>
                </a:extLst>
              </a:tr>
            </a:tbl>
          </a:graphicData>
        </a:graphic>
      </p:graphicFrame>
      <p:pic>
        <p:nvPicPr>
          <p:cNvPr id="6" name="Picture 5">
            <a:extLst>
              <a:ext uri="{FF2B5EF4-FFF2-40B4-BE49-F238E27FC236}">
                <a16:creationId xmlns:a16="http://schemas.microsoft.com/office/drawing/2014/main" id="{B2BCEEB1-F6AD-452E-B97F-D633A9BBA952}"/>
              </a:ext>
            </a:extLst>
          </p:cNvPr>
          <p:cNvPicPr>
            <a:picLocks noChangeAspect="1"/>
          </p:cNvPicPr>
          <p:nvPr/>
        </p:nvPicPr>
        <p:blipFill rotWithShape="1">
          <a:blip r:embed="rId4"/>
          <a:srcRect l="5474" t="72378" r="1241" b="20760"/>
          <a:stretch/>
        </p:blipFill>
        <p:spPr>
          <a:xfrm>
            <a:off x="847252" y="1073274"/>
            <a:ext cx="8059096" cy="4830109"/>
          </a:xfrm>
          <a:prstGeom prst="rect">
            <a:avLst/>
          </a:prstGeom>
        </p:spPr>
      </p:pic>
    </p:spTree>
    <p:extLst>
      <p:ext uri="{BB962C8B-B14F-4D97-AF65-F5344CB8AC3E}">
        <p14:creationId xmlns:p14="http://schemas.microsoft.com/office/powerpoint/2010/main" val="10331587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3" name="Cygnal-Logo-RGB-Horizontal_Full MH" descr="53f29a3e-c84e-4dc8-87d6-213843b1ccab Cygnal-Logo-RGB-Horizontal_Full MH"/>
          <p:cNvPicPr>
            <a:picLocks noChangeAspect="1"/>
          </p:cNvPicPr>
          <p:nvPr/>
        </p:nvPicPr>
        <p:blipFill>
          <a:blip r:embed="rId3" cstate="print"/>
          <a:stretch>
            <a:fillRect/>
          </a:stretch>
        </p:blipFill>
        <p:spPr>
          <a:xfrm>
            <a:off x="8143875" y="6143625"/>
            <a:ext cx="1355026" cy="319725"/>
          </a:xfrm>
          <a:prstGeom prst="rect">
            <a:avLst/>
          </a:prstGeom>
        </p:spPr>
      </p:pic>
      <p:sp>
        <p:nvSpPr>
          <p:cNvPr id="4" name="Trend: Insider vs..." descr="95a93a28-7d0b-4aab-b584-d73f5b4cc4de Trend: Insider vs..."/>
          <p:cNvSpPr/>
          <p:nvPr/>
        </p:nvSpPr>
        <p:spPr>
          <a:xfrm>
            <a:off x="523875" y="266700"/>
            <a:ext cx="8705850" cy="403957"/>
          </a:xfrm>
          <a:prstGeom prst="rect">
            <a:avLst/>
          </a:prstGeom>
          <a:noFill/>
        </p:spPr>
        <p:txBody>
          <a:bodyPr lIns="0" tIns="15240" rIns="0" bIns="0" anchor="t">
            <a:spAutoFit/>
          </a:bodyPr>
          <a:lstStyle/>
          <a:p>
            <a:pPr marL="0" marR="0" lvl="0" indent="0" algn="l" defTabSz="914400" rtl="0" eaLnBrk="1" fontAlgn="auto" latinLnBrk="0" hangingPunct="1">
              <a:lnSpc>
                <a:spcPct val="114583"/>
              </a:lnSpc>
              <a:spcBef>
                <a:spcPts val="0"/>
              </a:spcBef>
              <a:spcAft>
                <a:spcPts val="0"/>
              </a:spcAft>
              <a:buClrTx/>
              <a:buSzTx/>
              <a:buFontTx/>
              <a:buNone/>
              <a:tabLst/>
              <a:defRPr/>
            </a:pPr>
            <a:r>
              <a:rPr kumimoji="0" lang="en-PH" sz="2400" b="1" i="0" u="none" strike="noStrike" kern="1200" cap="none" spc="0" normalizeH="0" baseline="0" noProof="0">
                <a:ln>
                  <a:noFill/>
                </a:ln>
                <a:solidFill>
                  <a:srgbClr val="6FBC4D"/>
                </a:solidFill>
                <a:effectLst/>
                <a:uLnTx/>
                <a:uFillTx/>
                <a:latin typeface="Arial"/>
                <a:ea typeface="+mn-ea"/>
                <a:cs typeface="+mn-cs"/>
              </a:rPr>
              <a:t>Segmentation Analysis:</a:t>
            </a:r>
            <a:endParaRPr kumimoji="0" lang="en-P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 name="Which of the foll..." descr="6673921f-1e50-4f57-a4f0-5ac5ede58351 Which of the foll..."/>
          <p:cNvSpPr/>
          <p:nvPr/>
        </p:nvSpPr>
        <p:spPr>
          <a:xfrm>
            <a:off x="541860" y="6064779"/>
            <a:ext cx="7429500" cy="398571"/>
          </a:xfrm>
          <a:prstGeom prst="rect">
            <a:avLst/>
          </a:prstGeom>
          <a:noFill/>
        </p:spPr>
        <p:txBody>
          <a:bodyPr lIns="0" tIns="15240" rIns="0" bIns="0" anchor="t">
            <a:spAutoFit/>
          </a:bodyPr>
          <a:lstStyle/>
          <a:p>
            <a:pPr marL="0" marR="0" lvl="0" indent="0" algn="l" defTabSz="914400" rtl="0" eaLnBrk="1" fontAlgn="auto" latinLnBrk="0" hangingPunct="1">
              <a:lnSpc>
                <a:spcPct val="83333"/>
              </a:lnSpc>
              <a:spcBef>
                <a:spcPts val="0"/>
              </a:spcBef>
              <a:spcAft>
                <a:spcPts val="800"/>
              </a:spcAft>
              <a:buClrTx/>
              <a:buSzTx/>
              <a:buFontTx/>
              <a:buNone/>
              <a:tabLst/>
              <a:defRPr/>
            </a:pPr>
            <a:r>
              <a:rPr kumimoji="0" lang="en-PH" sz="1000" b="0" i="1" u="none" strike="noStrike" kern="1200" cap="none" spc="0" normalizeH="0" baseline="0" noProof="0">
                <a:ln>
                  <a:noFill/>
                </a:ln>
                <a:solidFill>
                  <a:prstClr val="white">
                    <a:lumMod val="65000"/>
                  </a:prstClr>
                </a:solidFill>
                <a:effectLst/>
                <a:uLnTx/>
                <a:uFillTx/>
                <a:latin typeface="Arial"/>
                <a:ea typeface="Calibri" panose="020F0502020204030204" pitchFamily="34" charset="0"/>
                <a:cs typeface="Arial"/>
              </a:rPr>
              <a:t>Latent class analysis was used to determine if there are groups of respondents that emerge in the survey. The segments/groups created are examined in terms of difference in demographics and question responses and named based on the dominating characteristics within the group.</a:t>
            </a:r>
            <a:endParaRPr kumimoji="0" lang="en-PH" sz="1000" b="0" i="1" u="none" strike="noStrike" kern="1200" cap="none" spc="0" normalizeH="0" baseline="0" noProof="0">
              <a:ln>
                <a:noFill/>
              </a:ln>
              <a:solidFill>
                <a:prstClr val="white">
                  <a:lumMod val="65000"/>
                </a:prstClr>
              </a:solidFill>
              <a:effectLst/>
              <a:uLnTx/>
              <a:uFillTx/>
              <a:latin typeface="Arial" panose="020B0604020202020204"/>
              <a:ea typeface="+mn-ea"/>
              <a:cs typeface="+mn-cs"/>
            </a:endParaRPr>
          </a:p>
        </p:txBody>
      </p:sp>
      <p:graphicFrame>
        <p:nvGraphicFramePr>
          <p:cNvPr id="11" name="Table 10">
            <a:extLst>
              <a:ext uri="{FF2B5EF4-FFF2-40B4-BE49-F238E27FC236}">
                <a16:creationId xmlns:a16="http://schemas.microsoft.com/office/drawing/2014/main" id="{3CE93B8A-CFB2-587C-C8A1-5D2B56F7DEF9}"/>
              </a:ext>
            </a:extLst>
          </p:cNvPr>
          <p:cNvGraphicFramePr>
            <a:graphicFrameLocks noGrp="1"/>
          </p:cNvGraphicFramePr>
          <p:nvPr/>
        </p:nvGraphicFramePr>
        <p:xfrm>
          <a:off x="709282" y="714302"/>
          <a:ext cx="8601396" cy="315327"/>
        </p:xfrm>
        <a:graphic>
          <a:graphicData uri="http://schemas.openxmlformats.org/drawingml/2006/table">
            <a:tbl>
              <a:tblPr firstRow="1" bandRow="1">
                <a:tableStyleId>{5C22544A-7EE6-4342-B048-85BDC9FD1C3A}</a:tableStyleId>
              </a:tblPr>
              <a:tblGrid>
                <a:gridCol w="2750453">
                  <a:extLst>
                    <a:ext uri="{9D8B030D-6E8A-4147-A177-3AD203B41FA5}">
                      <a16:colId xmlns:a16="http://schemas.microsoft.com/office/drawing/2014/main" val="139325847"/>
                    </a:ext>
                  </a:extLst>
                </a:gridCol>
                <a:gridCol w="3055535">
                  <a:extLst>
                    <a:ext uri="{9D8B030D-6E8A-4147-A177-3AD203B41FA5}">
                      <a16:colId xmlns:a16="http://schemas.microsoft.com/office/drawing/2014/main" val="1305248219"/>
                    </a:ext>
                  </a:extLst>
                </a:gridCol>
                <a:gridCol w="2795408">
                  <a:extLst>
                    <a:ext uri="{9D8B030D-6E8A-4147-A177-3AD203B41FA5}">
                      <a16:colId xmlns:a16="http://schemas.microsoft.com/office/drawing/2014/main" val="1686413247"/>
                    </a:ext>
                  </a:extLst>
                </a:gridCol>
              </a:tblGrid>
              <a:tr h="3153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latin typeface="+mj-lt"/>
                          <a:cs typeface="Arial" panose="020B0604020202020204" pitchFamily="34" charset="0"/>
                        </a:rPr>
                        <a:t>Democrat Base (44%) </a:t>
                      </a:r>
                      <a:endParaRPr lang="en-PH" sz="1400" b="1">
                        <a:solidFill>
                          <a:schemeClr val="tx1"/>
                        </a:solidFill>
                        <a:latin typeface="+mj-lt"/>
                        <a:cs typeface="Arial" panose="020B0604020202020204" pitchFamily="34" charset="0"/>
                      </a:endParaRPr>
                    </a:p>
                  </a:txBody>
                  <a:tcPr>
                    <a:noFill/>
                  </a:tcPr>
                </a:tc>
                <a:tc>
                  <a:txBody>
                    <a:bodyPr/>
                    <a:lstStyle/>
                    <a:p>
                      <a:pPr algn="ctr"/>
                      <a:r>
                        <a:rPr lang="en-US" sz="1400" b="1" kern="1200">
                          <a:solidFill>
                            <a:schemeClr val="tx1"/>
                          </a:solidFill>
                          <a:latin typeface="+mn-lt"/>
                          <a:ea typeface="+mn-ea"/>
                          <a:cs typeface="Arial" panose="020B0604020202020204" pitchFamily="34" charset="0"/>
                        </a:rPr>
                        <a:t>GOP Base (45%)</a:t>
                      </a:r>
                      <a:endParaRPr lang="en-PH" sz="1400" b="1" kern="1200">
                        <a:solidFill>
                          <a:schemeClr val="tx1"/>
                        </a:solidFill>
                        <a:latin typeface="+mn-lt"/>
                        <a:ea typeface="+mn-ea"/>
                        <a:cs typeface="Arial" panose="020B0604020202020204" pitchFamily="34" charset="0"/>
                      </a:endParaRPr>
                    </a:p>
                  </a:txBody>
                  <a:tcPr>
                    <a:noFill/>
                  </a:tcPr>
                </a:tc>
                <a:tc>
                  <a:txBody>
                    <a:bodyPr/>
                    <a:lstStyle/>
                    <a:p>
                      <a:pPr algn="ctr"/>
                      <a:r>
                        <a:rPr lang="en-US" sz="1400" b="1">
                          <a:solidFill>
                            <a:schemeClr val="tx1"/>
                          </a:solidFill>
                          <a:latin typeface="+mj-lt"/>
                          <a:cs typeface="Arial" panose="020B0604020202020204" pitchFamily="34" charset="0"/>
                        </a:rPr>
                        <a:t>Moderates (11%)</a:t>
                      </a:r>
                      <a:endParaRPr lang="en-PH" sz="1400" b="1">
                        <a:solidFill>
                          <a:schemeClr val="tx1"/>
                        </a:solidFill>
                        <a:latin typeface="+mj-lt"/>
                        <a:cs typeface="Arial" panose="020B0604020202020204" pitchFamily="34" charset="0"/>
                      </a:endParaRPr>
                    </a:p>
                  </a:txBody>
                  <a:tcPr>
                    <a:noFill/>
                  </a:tcPr>
                </a:tc>
                <a:extLst>
                  <a:ext uri="{0D108BD9-81ED-4DB2-BD59-A6C34878D82A}">
                    <a16:rowId xmlns:a16="http://schemas.microsoft.com/office/drawing/2014/main" val="1610796180"/>
                  </a:ext>
                </a:extLst>
              </a:tr>
            </a:tbl>
          </a:graphicData>
        </a:graphic>
      </p:graphicFrame>
      <p:pic>
        <p:nvPicPr>
          <p:cNvPr id="6" name="Picture 5">
            <a:extLst>
              <a:ext uri="{FF2B5EF4-FFF2-40B4-BE49-F238E27FC236}">
                <a16:creationId xmlns:a16="http://schemas.microsoft.com/office/drawing/2014/main" id="{DC7D4411-2663-482F-A479-B299FD9731A9}"/>
              </a:ext>
            </a:extLst>
          </p:cNvPr>
          <p:cNvPicPr>
            <a:picLocks noChangeAspect="1"/>
          </p:cNvPicPr>
          <p:nvPr/>
        </p:nvPicPr>
        <p:blipFill rotWithShape="1">
          <a:blip r:embed="rId4"/>
          <a:srcRect l="5474" t="85583" r="1241" b="8182"/>
          <a:stretch/>
        </p:blipFill>
        <p:spPr>
          <a:xfrm>
            <a:off x="847252" y="1073274"/>
            <a:ext cx="8059096" cy="4665134"/>
          </a:xfrm>
          <a:prstGeom prst="rect">
            <a:avLst/>
          </a:prstGeom>
        </p:spPr>
      </p:pic>
    </p:spTree>
    <p:extLst>
      <p:ext uri="{BB962C8B-B14F-4D97-AF65-F5344CB8AC3E}">
        <p14:creationId xmlns:p14="http://schemas.microsoft.com/office/powerpoint/2010/main" val="39822172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3" name="Cygnal-Logo-RGB-Horizontal_Full MH" descr="53f29a3e-c84e-4dc8-87d6-213843b1ccab Cygnal-Logo-RGB-Horizontal_Full MH"/>
          <p:cNvPicPr>
            <a:picLocks noChangeAspect="1"/>
          </p:cNvPicPr>
          <p:nvPr/>
        </p:nvPicPr>
        <p:blipFill>
          <a:blip r:embed="rId3" cstate="print"/>
          <a:stretch>
            <a:fillRect/>
          </a:stretch>
        </p:blipFill>
        <p:spPr>
          <a:xfrm>
            <a:off x="8143875" y="6143625"/>
            <a:ext cx="1355026" cy="319725"/>
          </a:xfrm>
          <a:prstGeom prst="rect">
            <a:avLst/>
          </a:prstGeom>
        </p:spPr>
      </p:pic>
      <p:sp>
        <p:nvSpPr>
          <p:cNvPr id="4" name="Trend: Insider vs..." descr="95a93a28-7d0b-4aab-b584-d73f5b4cc4de Trend: Insider vs..."/>
          <p:cNvSpPr/>
          <p:nvPr/>
        </p:nvSpPr>
        <p:spPr>
          <a:xfrm>
            <a:off x="523875" y="266700"/>
            <a:ext cx="8705850" cy="403957"/>
          </a:xfrm>
          <a:prstGeom prst="rect">
            <a:avLst/>
          </a:prstGeom>
          <a:noFill/>
        </p:spPr>
        <p:txBody>
          <a:bodyPr lIns="0" tIns="15240" rIns="0" bIns="0" anchor="t">
            <a:spAutoFit/>
          </a:bodyPr>
          <a:lstStyle/>
          <a:p>
            <a:pPr marL="0" marR="0" lvl="0" indent="0" algn="l" defTabSz="914400" rtl="0" eaLnBrk="1" fontAlgn="auto" latinLnBrk="0" hangingPunct="1">
              <a:lnSpc>
                <a:spcPct val="114583"/>
              </a:lnSpc>
              <a:spcBef>
                <a:spcPts val="0"/>
              </a:spcBef>
              <a:spcAft>
                <a:spcPts val="0"/>
              </a:spcAft>
              <a:buClrTx/>
              <a:buSzTx/>
              <a:buFontTx/>
              <a:buNone/>
              <a:tabLst/>
              <a:defRPr/>
            </a:pPr>
            <a:r>
              <a:rPr kumimoji="0" lang="en-PH" sz="2400" b="1" i="0" u="none" strike="noStrike" kern="1200" cap="none" spc="0" normalizeH="0" baseline="0" noProof="0">
                <a:ln>
                  <a:noFill/>
                </a:ln>
                <a:solidFill>
                  <a:srgbClr val="6FBC4D"/>
                </a:solidFill>
                <a:effectLst/>
                <a:uLnTx/>
                <a:uFillTx/>
                <a:latin typeface="Arial"/>
                <a:ea typeface="+mn-ea"/>
                <a:cs typeface="+mn-cs"/>
              </a:rPr>
              <a:t>Segmentation Analysis:</a:t>
            </a:r>
            <a:endParaRPr kumimoji="0" lang="en-P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 name="Which of the foll..." descr="6673921f-1e50-4f57-a4f0-5ac5ede58351 Which of the foll..."/>
          <p:cNvSpPr/>
          <p:nvPr/>
        </p:nvSpPr>
        <p:spPr>
          <a:xfrm>
            <a:off x="541860" y="6064779"/>
            <a:ext cx="7429500" cy="398571"/>
          </a:xfrm>
          <a:prstGeom prst="rect">
            <a:avLst/>
          </a:prstGeom>
          <a:noFill/>
        </p:spPr>
        <p:txBody>
          <a:bodyPr lIns="0" tIns="15240" rIns="0" bIns="0" anchor="t">
            <a:spAutoFit/>
          </a:bodyPr>
          <a:lstStyle/>
          <a:p>
            <a:pPr marL="0" marR="0" lvl="0" indent="0" algn="l" defTabSz="914400" rtl="0" eaLnBrk="1" fontAlgn="auto" latinLnBrk="0" hangingPunct="1">
              <a:lnSpc>
                <a:spcPct val="83333"/>
              </a:lnSpc>
              <a:spcBef>
                <a:spcPts val="0"/>
              </a:spcBef>
              <a:spcAft>
                <a:spcPts val="800"/>
              </a:spcAft>
              <a:buClrTx/>
              <a:buSzTx/>
              <a:buFontTx/>
              <a:buNone/>
              <a:tabLst/>
              <a:defRPr/>
            </a:pPr>
            <a:r>
              <a:rPr kumimoji="0" lang="en-PH" sz="1000" b="0" i="1" u="none" strike="noStrike" kern="1200" cap="none" spc="0" normalizeH="0" baseline="0" noProof="0">
                <a:ln>
                  <a:noFill/>
                </a:ln>
                <a:solidFill>
                  <a:prstClr val="white">
                    <a:lumMod val="65000"/>
                  </a:prstClr>
                </a:solidFill>
                <a:effectLst/>
                <a:uLnTx/>
                <a:uFillTx/>
                <a:latin typeface="Arial"/>
                <a:ea typeface="Calibri" panose="020F0502020204030204" pitchFamily="34" charset="0"/>
                <a:cs typeface="Arial"/>
              </a:rPr>
              <a:t>Latent class analysis was used to determine if there are groups of respondents that emerge in the survey. The segments/groups created are examined in terms of difference in demographics and question responses and named based on the dominating characteristics within the group.</a:t>
            </a:r>
            <a:endParaRPr kumimoji="0" lang="en-PH" sz="1000" b="0" i="1" u="none" strike="noStrike" kern="1200" cap="none" spc="0" normalizeH="0" baseline="0" noProof="0">
              <a:ln>
                <a:noFill/>
              </a:ln>
              <a:solidFill>
                <a:prstClr val="white">
                  <a:lumMod val="65000"/>
                </a:prstClr>
              </a:solidFill>
              <a:effectLst/>
              <a:uLnTx/>
              <a:uFillTx/>
              <a:latin typeface="Arial" panose="020B0604020202020204"/>
              <a:ea typeface="+mn-ea"/>
              <a:cs typeface="+mn-cs"/>
            </a:endParaRPr>
          </a:p>
        </p:txBody>
      </p:sp>
      <p:graphicFrame>
        <p:nvGraphicFramePr>
          <p:cNvPr id="11" name="Table 10">
            <a:extLst>
              <a:ext uri="{FF2B5EF4-FFF2-40B4-BE49-F238E27FC236}">
                <a16:creationId xmlns:a16="http://schemas.microsoft.com/office/drawing/2014/main" id="{3CE93B8A-CFB2-587C-C8A1-5D2B56F7DEF9}"/>
              </a:ext>
            </a:extLst>
          </p:cNvPr>
          <p:cNvGraphicFramePr>
            <a:graphicFrameLocks noGrp="1"/>
          </p:cNvGraphicFramePr>
          <p:nvPr/>
        </p:nvGraphicFramePr>
        <p:xfrm>
          <a:off x="709282" y="714302"/>
          <a:ext cx="8601396" cy="315327"/>
        </p:xfrm>
        <a:graphic>
          <a:graphicData uri="http://schemas.openxmlformats.org/drawingml/2006/table">
            <a:tbl>
              <a:tblPr firstRow="1" bandRow="1">
                <a:tableStyleId>{5C22544A-7EE6-4342-B048-85BDC9FD1C3A}</a:tableStyleId>
              </a:tblPr>
              <a:tblGrid>
                <a:gridCol w="2750453">
                  <a:extLst>
                    <a:ext uri="{9D8B030D-6E8A-4147-A177-3AD203B41FA5}">
                      <a16:colId xmlns:a16="http://schemas.microsoft.com/office/drawing/2014/main" val="139325847"/>
                    </a:ext>
                  </a:extLst>
                </a:gridCol>
                <a:gridCol w="3055535">
                  <a:extLst>
                    <a:ext uri="{9D8B030D-6E8A-4147-A177-3AD203B41FA5}">
                      <a16:colId xmlns:a16="http://schemas.microsoft.com/office/drawing/2014/main" val="1305248219"/>
                    </a:ext>
                  </a:extLst>
                </a:gridCol>
                <a:gridCol w="2795408">
                  <a:extLst>
                    <a:ext uri="{9D8B030D-6E8A-4147-A177-3AD203B41FA5}">
                      <a16:colId xmlns:a16="http://schemas.microsoft.com/office/drawing/2014/main" val="1686413247"/>
                    </a:ext>
                  </a:extLst>
                </a:gridCol>
              </a:tblGrid>
              <a:tr h="3153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latin typeface="+mj-lt"/>
                          <a:cs typeface="Arial" panose="020B0604020202020204" pitchFamily="34" charset="0"/>
                        </a:rPr>
                        <a:t>Democrat Base (44%) </a:t>
                      </a:r>
                      <a:endParaRPr lang="en-PH" sz="1400" b="1">
                        <a:solidFill>
                          <a:schemeClr val="tx1"/>
                        </a:solidFill>
                        <a:latin typeface="+mj-lt"/>
                        <a:cs typeface="Arial" panose="020B0604020202020204" pitchFamily="34" charset="0"/>
                      </a:endParaRPr>
                    </a:p>
                  </a:txBody>
                  <a:tcPr>
                    <a:noFill/>
                  </a:tcPr>
                </a:tc>
                <a:tc>
                  <a:txBody>
                    <a:bodyPr/>
                    <a:lstStyle/>
                    <a:p>
                      <a:pPr algn="ctr"/>
                      <a:r>
                        <a:rPr lang="en-US" sz="1400" b="1" kern="1200">
                          <a:solidFill>
                            <a:schemeClr val="tx1"/>
                          </a:solidFill>
                          <a:latin typeface="+mn-lt"/>
                          <a:ea typeface="+mn-ea"/>
                          <a:cs typeface="Arial" panose="020B0604020202020204" pitchFamily="34" charset="0"/>
                        </a:rPr>
                        <a:t>GOP Base (45%)</a:t>
                      </a:r>
                      <a:endParaRPr lang="en-PH" sz="1400" b="1" kern="1200">
                        <a:solidFill>
                          <a:schemeClr val="tx1"/>
                        </a:solidFill>
                        <a:latin typeface="+mn-lt"/>
                        <a:ea typeface="+mn-ea"/>
                        <a:cs typeface="Arial" panose="020B0604020202020204" pitchFamily="34" charset="0"/>
                      </a:endParaRPr>
                    </a:p>
                  </a:txBody>
                  <a:tcPr>
                    <a:noFill/>
                  </a:tcPr>
                </a:tc>
                <a:tc>
                  <a:txBody>
                    <a:bodyPr/>
                    <a:lstStyle/>
                    <a:p>
                      <a:pPr algn="ctr"/>
                      <a:r>
                        <a:rPr lang="en-US" sz="1400" b="1">
                          <a:solidFill>
                            <a:schemeClr val="tx1"/>
                          </a:solidFill>
                          <a:latin typeface="+mj-lt"/>
                          <a:cs typeface="Arial" panose="020B0604020202020204" pitchFamily="34" charset="0"/>
                        </a:rPr>
                        <a:t>Moderates (11%)</a:t>
                      </a:r>
                      <a:endParaRPr lang="en-PH" sz="1400" b="1">
                        <a:solidFill>
                          <a:schemeClr val="tx1"/>
                        </a:solidFill>
                        <a:latin typeface="+mj-lt"/>
                        <a:cs typeface="Arial" panose="020B0604020202020204" pitchFamily="34" charset="0"/>
                      </a:endParaRPr>
                    </a:p>
                  </a:txBody>
                  <a:tcPr>
                    <a:noFill/>
                  </a:tcPr>
                </a:tc>
                <a:extLst>
                  <a:ext uri="{0D108BD9-81ED-4DB2-BD59-A6C34878D82A}">
                    <a16:rowId xmlns:a16="http://schemas.microsoft.com/office/drawing/2014/main" val="1610796180"/>
                  </a:ext>
                </a:extLst>
              </a:tr>
            </a:tbl>
          </a:graphicData>
        </a:graphic>
      </p:graphicFrame>
      <p:pic>
        <p:nvPicPr>
          <p:cNvPr id="6" name="Picture 5">
            <a:extLst>
              <a:ext uri="{FF2B5EF4-FFF2-40B4-BE49-F238E27FC236}">
                <a16:creationId xmlns:a16="http://schemas.microsoft.com/office/drawing/2014/main" id="{625D2676-F690-4729-A479-31B2300B0ABB}"/>
              </a:ext>
            </a:extLst>
          </p:cNvPr>
          <p:cNvPicPr>
            <a:picLocks noChangeAspect="1"/>
          </p:cNvPicPr>
          <p:nvPr/>
        </p:nvPicPr>
        <p:blipFill rotWithShape="1">
          <a:blip r:embed="rId4"/>
          <a:srcRect l="5474" t="91732" r="1241" b="2830"/>
          <a:stretch/>
        </p:blipFill>
        <p:spPr>
          <a:xfrm>
            <a:off x="847252" y="1073274"/>
            <a:ext cx="8059096" cy="4074007"/>
          </a:xfrm>
          <a:prstGeom prst="rect">
            <a:avLst/>
          </a:prstGeom>
        </p:spPr>
      </p:pic>
    </p:spTree>
    <p:extLst>
      <p:ext uri="{BB962C8B-B14F-4D97-AF65-F5344CB8AC3E}">
        <p14:creationId xmlns:p14="http://schemas.microsoft.com/office/powerpoint/2010/main" val="21661690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3" name="Cygnal-Logo-RGB-Horizontal_Full MH" descr="53f29a3e-c84e-4dc8-87d6-213843b1ccab Cygnal-Logo-RGB-Horizontal_Full MH"/>
          <p:cNvPicPr>
            <a:picLocks noChangeAspect="1"/>
          </p:cNvPicPr>
          <p:nvPr/>
        </p:nvPicPr>
        <p:blipFill>
          <a:blip r:embed="rId3" cstate="print"/>
          <a:stretch>
            <a:fillRect/>
          </a:stretch>
        </p:blipFill>
        <p:spPr>
          <a:xfrm>
            <a:off x="8143875" y="6143625"/>
            <a:ext cx="1355026" cy="319725"/>
          </a:xfrm>
          <a:prstGeom prst="rect">
            <a:avLst/>
          </a:prstGeom>
        </p:spPr>
      </p:pic>
      <p:sp>
        <p:nvSpPr>
          <p:cNvPr id="4" name="Trend: Insider vs..." descr="95a93a28-7d0b-4aab-b584-d73f5b4cc4de Trend: Insider vs..."/>
          <p:cNvSpPr/>
          <p:nvPr/>
        </p:nvSpPr>
        <p:spPr>
          <a:xfrm>
            <a:off x="523875" y="266700"/>
            <a:ext cx="8705850" cy="403957"/>
          </a:xfrm>
          <a:prstGeom prst="rect">
            <a:avLst/>
          </a:prstGeom>
          <a:noFill/>
        </p:spPr>
        <p:txBody>
          <a:bodyPr lIns="0" tIns="15240" rIns="0" bIns="0" anchor="t">
            <a:spAutoFit/>
          </a:bodyPr>
          <a:lstStyle/>
          <a:p>
            <a:pPr marL="0" marR="0" lvl="0" indent="0" algn="l" defTabSz="914400" rtl="0" eaLnBrk="1" fontAlgn="auto" latinLnBrk="0" hangingPunct="1">
              <a:lnSpc>
                <a:spcPct val="114583"/>
              </a:lnSpc>
              <a:spcBef>
                <a:spcPts val="0"/>
              </a:spcBef>
              <a:spcAft>
                <a:spcPts val="0"/>
              </a:spcAft>
              <a:buClrTx/>
              <a:buSzTx/>
              <a:buFontTx/>
              <a:buNone/>
              <a:tabLst/>
              <a:defRPr/>
            </a:pPr>
            <a:r>
              <a:rPr kumimoji="0" lang="en-PH" sz="2400" b="1" i="0" u="none" strike="noStrike" kern="1200" cap="none" spc="0" normalizeH="0" baseline="0" noProof="0">
                <a:ln>
                  <a:noFill/>
                </a:ln>
                <a:solidFill>
                  <a:srgbClr val="6FBC4D"/>
                </a:solidFill>
                <a:effectLst/>
                <a:uLnTx/>
                <a:uFillTx/>
                <a:latin typeface="Arial"/>
                <a:ea typeface="+mn-ea"/>
                <a:cs typeface="+mn-cs"/>
              </a:rPr>
              <a:t>Segmentation Analysis:</a:t>
            </a:r>
            <a:endParaRPr kumimoji="0" lang="en-P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 name="Which of the foll..." descr="6673921f-1e50-4f57-a4f0-5ac5ede58351 Which of the foll..."/>
          <p:cNvSpPr/>
          <p:nvPr/>
        </p:nvSpPr>
        <p:spPr>
          <a:xfrm>
            <a:off x="541860" y="6064779"/>
            <a:ext cx="7429500" cy="398571"/>
          </a:xfrm>
          <a:prstGeom prst="rect">
            <a:avLst/>
          </a:prstGeom>
          <a:noFill/>
        </p:spPr>
        <p:txBody>
          <a:bodyPr lIns="0" tIns="15240" rIns="0" bIns="0" anchor="t">
            <a:spAutoFit/>
          </a:bodyPr>
          <a:lstStyle/>
          <a:p>
            <a:pPr marL="0" marR="0" lvl="0" indent="0" algn="l" defTabSz="914400" rtl="0" eaLnBrk="1" fontAlgn="auto" latinLnBrk="0" hangingPunct="1">
              <a:lnSpc>
                <a:spcPct val="83333"/>
              </a:lnSpc>
              <a:spcBef>
                <a:spcPts val="0"/>
              </a:spcBef>
              <a:spcAft>
                <a:spcPts val="800"/>
              </a:spcAft>
              <a:buClrTx/>
              <a:buSzTx/>
              <a:buFontTx/>
              <a:buNone/>
              <a:tabLst/>
              <a:defRPr/>
            </a:pPr>
            <a:r>
              <a:rPr kumimoji="0" lang="en-PH" sz="1000" b="0" i="1" u="none" strike="noStrike" kern="1200" cap="none" spc="0" normalizeH="0" baseline="0" noProof="0">
                <a:ln>
                  <a:noFill/>
                </a:ln>
                <a:solidFill>
                  <a:prstClr val="white">
                    <a:lumMod val="65000"/>
                  </a:prstClr>
                </a:solidFill>
                <a:effectLst/>
                <a:uLnTx/>
                <a:uFillTx/>
                <a:latin typeface="Arial"/>
                <a:ea typeface="Calibri" panose="020F0502020204030204" pitchFamily="34" charset="0"/>
                <a:cs typeface="Arial"/>
              </a:rPr>
              <a:t>Latent class analysis was used to determine if there are groups of respondents that emerge in the survey. The segments/groups created are examined in terms of difference in demographics and question responses and named based on the dominating characteristics within the group.</a:t>
            </a:r>
            <a:endParaRPr kumimoji="0" lang="en-PH" sz="1000" b="0" i="1" u="none" strike="noStrike" kern="1200" cap="none" spc="0" normalizeH="0" baseline="0" noProof="0">
              <a:ln>
                <a:noFill/>
              </a:ln>
              <a:solidFill>
                <a:prstClr val="white">
                  <a:lumMod val="65000"/>
                </a:prstClr>
              </a:solidFill>
              <a:effectLst/>
              <a:uLnTx/>
              <a:uFillTx/>
              <a:latin typeface="Arial" panose="020B0604020202020204"/>
              <a:ea typeface="+mn-ea"/>
              <a:cs typeface="+mn-cs"/>
            </a:endParaRPr>
          </a:p>
        </p:txBody>
      </p:sp>
      <p:graphicFrame>
        <p:nvGraphicFramePr>
          <p:cNvPr id="11" name="Table 10">
            <a:extLst>
              <a:ext uri="{FF2B5EF4-FFF2-40B4-BE49-F238E27FC236}">
                <a16:creationId xmlns:a16="http://schemas.microsoft.com/office/drawing/2014/main" id="{3CE93B8A-CFB2-587C-C8A1-5D2B56F7DEF9}"/>
              </a:ext>
            </a:extLst>
          </p:cNvPr>
          <p:cNvGraphicFramePr>
            <a:graphicFrameLocks noGrp="1"/>
          </p:cNvGraphicFramePr>
          <p:nvPr/>
        </p:nvGraphicFramePr>
        <p:xfrm>
          <a:off x="709282" y="714302"/>
          <a:ext cx="8601396" cy="315327"/>
        </p:xfrm>
        <a:graphic>
          <a:graphicData uri="http://schemas.openxmlformats.org/drawingml/2006/table">
            <a:tbl>
              <a:tblPr firstRow="1" bandRow="1">
                <a:tableStyleId>{5C22544A-7EE6-4342-B048-85BDC9FD1C3A}</a:tableStyleId>
              </a:tblPr>
              <a:tblGrid>
                <a:gridCol w="2750453">
                  <a:extLst>
                    <a:ext uri="{9D8B030D-6E8A-4147-A177-3AD203B41FA5}">
                      <a16:colId xmlns:a16="http://schemas.microsoft.com/office/drawing/2014/main" val="139325847"/>
                    </a:ext>
                  </a:extLst>
                </a:gridCol>
                <a:gridCol w="3055535">
                  <a:extLst>
                    <a:ext uri="{9D8B030D-6E8A-4147-A177-3AD203B41FA5}">
                      <a16:colId xmlns:a16="http://schemas.microsoft.com/office/drawing/2014/main" val="1305248219"/>
                    </a:ext>
                  </a:extLst>
                </a:gridCol>
                <a:gridCol w="2795408">
                  <a:extLst>
                    <a:ext uri="{9D8B030D-6E8A-4147-A177-3AD203B41FA5}">
                      <a16:colId xmlns:a16="http://schemas.microsoft.com/office/drawing/2014/main" val="1686413247"/>
                    </a:ext>
                  </a:extLst>
                </a:gridCol>
              </a:tblGrid>
              <a:tr h="3153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solidFill>
                          <a:latin typeface="+mj-lt"/>
                          <a:cs typeface="Arial" panose="020B0604020202020204" pitchFamily="34" charset="0"/>
                        </a:rPr>
                        <a:t>Democrat Base (44%) </a:t>
                      </a:r>
                      <a:endParaRPr lang="en-PH" sz="1400" b="1">
                        <a:solidFill>
                          <a:schemeClr val="tx1"/>
                        </a:solidFill>
                        <a:latin typeface="+mj-lt"/>
                        <a:cs typeface="Arial" panose="020B0604020202020204" pitchFamily="34" charset="0"/>
                      </a:endParaRPr>
                    </a:p>
                  </a:txBody>
                  <a:tcPr>
                    <a:noFill/>
                  </a:tcPr>
                </a:tc>
                <a:tc>
                  <a:txBody>
                    <a:bodyPr/>
                    <a:lstStyle/>
                    <a:p>
                      <a:pPr algn="ctr"/>
                      <a:r>
                        <a:rPr lang="en-US" sz="1400" b="1" kern="1200">
                          <a:solidFill>
                            <a:schemeClr val="tx1"/>
                          </a:solidFill>
                          <a:latin typeface="+mn-lt"/>
                          <a:ea typeface="+mn-ea"/>
                          <a:cs typeface="Arial" panose="020B0604020202020204" pitchFamily="34" charset="0"/>
                        </a:rPr>
                        <a:t>GOP Base (45%)</a:t>
                      </a:r>
                      <a:endParaRPr lang="en-PH" sz="1400" b="1" kern="1200">
                        <a:solidFill>
                          <a:schemeClr val="tx1"/>
                        </a:solidFill>
                        <a:latin typeface="+mn-lt"/>
                        <a:ea typeface="+mn-ea"/>
                        <a:cs typeface="Arial" panose="020B0604020202020204" pitchFamily="34" charset="0"/>
                      </a:endParaRPr>
                    </a:p>
                  </a:txBody>
                  <a:tcPr>
                    <a:noFill/>
                  </a:tcPr>
                </a:tc>
                <a:tc>
                  <a:txBody>
                    <a:bodyPr/>
                    <a:lstStyle/>
                    <a:p>
                      <a:pPr algn="ctr"/>
                      <a:r>
                        <a:rPr lang="en-US" sz="1400" b="1">
                          <a:solidFill>
                            <a:schemeClr val="tx1"/>
                          </a:solidFill>
                          <a:latin typeface="+mj-lt"/>
                          <a:cs typeface="Arial" panose="020B0604020202020204" pitchFamily="34" charset="0"/>
                        </a:rPr>
                        <a:t>Moderates (11%)</a:t>
                      </a:r>
                      <a:endParaRPr lang="en-PH" sz="1400" b="1">
                        <a:solidFill>
                          <a:schemeClr val="tx1"/>
                        </a:solidFill>
                        <a:latin typeface="+mj-lt"/>
                        <a:cs typeface="Arial" panose="020B0604020202020204" pitchFamily="34" charset="0"/>
                      </a:endParaRPr>
                    </a:p>
                  </a:txBody>
                  <a:tcPr>
                    <a:noFill/>
                  </a:tcPr>
                </a:tc>
                <a:extLst>
                  <a:ext uri="{0D108BD9-81ED-4DB2-BD59-A6C34878D82A}">
                    <a16:rowId xmlns:a16="http://schemas.microsoft.com/office/drawing/2014/main" val="1610796180"/>
                  </a:ext>
                </a:extLst>
              </a:tr>
            </a:tbl>
          </a:graphicData>
        </a:graphic>
      </p:graphicFrame>
      <p:pic>
        <p:nvPicPr>
          <p:cNvPr id="6" name="Picture 5">
            <a:extLst>
              <a:ext uri="{FF2B5EF4-FFF2-40B4-BE49-F238E27FC236}">
                <a16:creationId xmlns:a16="http://schemas.microsoft.com/office/drawing/2014/main" id="{6A27B53D-5A9F-46D1-BBD0-6282F7DA9C0A}"/>
              </a:ext>
            </a:extLst>
          </p:cNvPr>
          <p:cNvPicPr>
            <a:picLocks noChangeAspect="1"/>
          </p:cNvPicPr>
          <p:nvPr/>
        </p:nvPicPr>
        <p:blipFill rotWithShape="1">
          <a:blip r:embed="rId4"/>
          <a:srcRect l="5474" t="97081" r="1241" b="1"/>
          <a:stretch/>
        </p:blipFill>
        <p:spPr>
          <a:xfrm>
            <a:off x="847252" y="1073274"/>
            <a:ext cx="8059096" cy="2184234"/>
          </a:xfrm>
          <a:prstGeom prst="rect">
            <a:avLst/>
          </a:prstGeom>
        </p:spPr>
      </p:pic>
    </p:spTree>
    <p:extLst>
      <p:ext uri="{BB962C8B-B14F-4D97-AF65-F5344CB8AC3E}">
        <p14:creationId xmlns:p14="http://schemas.microsoft.com/office/powerpoint/2010/main" val="17652037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Demographics">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endParaRPr lang="en-PH"/>
          </a:p>
        </p:txBody>
      </p:sp>
      <p:pic>
        <p:nvPicPr>
          <p:cNvPr id="3" name="Cygnal-Logo-RGB-Horizontal_Full MH" descr="53f29a3e-c84e-4dc8-87d6-213843b1ccab Cygnal-Logo-RGB-Horizontal_Full MH"/>
          <p:cNvPicPr>
            <a:picLocks noChangeAspect="1"/>
          </p:cNvPicPr>
          <p:nvPr/>
        </p:nvPicPr>
        <p:blipFill>
          <a:blip r:embed="rId2" cstate="print"/>
          <a:stretch>
            <a:fillRect/>
          </a:stretch>
        </p:blipFill>
        <p:spPr>
          <a:xfrm>
            <a:off x="8143875" y="6143625"/>
            <a:ext cx="1355026" cy="319725"/>
          </a:xfrm>
          <a:prstGeom prst="rect">
            <a:avLst/>
          </a:prstGeom>
        </p:spPr>
      </p:pic>
      <p:sp>
        <p:nvSpPr>
          <p:cNvPr id="4" name="Demographics" descr="676b641e-757b-49cb-9d9a-92c77841a098 Demographics"/>
          <p:cNvSpPr/>
          <p:nvPr/>
        </p:nvSpPr>
        <p:spPr>
          <a:xfrm>
            <a:off x="523875" y="266700"/>
            <a:ext cx="8715375" cy="428625"/>
          </a:xfrm>
          <a:prstGeom prst="rect">
            <a:avLst/>
          </a:prstGeom>
          <a:noFill/>
        </p:spPr>
        <p:txBody>
          <a:bodyPr lIns="0" tIns="15240" rIns="0" bIns="0" anchor="t">
            <a:spAutoFit/>
          </a:bodyPr>
          <a:lstStyle/>
          <a:p>
            <a:pPr marL="0" lvl="0" indent="0" algn="l">
              <a:lnSpc>
                <a:spcPct val="114583"/>
              </a:lnSpc>
              <a:buNone/>
            </a:pPr>
            <a:r>
              <a:rPr sz="2400" b="1" i="0" u="none" strike="noStrike">
                <a:solidFill>
                  <a:srgbClr val="000000"/>
                </a:solidFill>
                <a:latin typeface="Arial"/>
              </a:rPr>
              <a:t>Demographics</a:t>
            </a:r>
          </a:p>
        </p:txBody>
      </p:sp>
      <p:pic>
        <p:nvPicPr>
          <p:cNvPr id="5" name="number.widget.2" descr="cef460d6-cd65-47be-8fd0-150fdda2c232 number.widget.2"/>
          <p:cNvPicPr>
            <a:picLocks noChangeAspect="1"/>
          </p:cNvPicPr>
          <p:nvPr/>
        </p:nvPicPr>
        <p:blipFill>
          <a:blip r:embed="rId3" cstate="print"/>
          <a:stretch>
            <a:fillRect/>
          </a:stretch>
        </p:blipFill>
        <p:spPr>
          <a:xfrm>
            <a:off x="509588" y="1143000"/>
            <a:ext cx="571500" cy="1238250"/>
          </a:xfrm>
          <a:prstGeom prst="rect">
            <a:avLst/>
          </a:prstGeom>
        </p:spPr>
      </p:pic>
      <p:sp>
        <p:nvSpPr>
          <p:cNvPr id="6" name="Sex" descr="fecaa2f8-28a0-4b64-a4be-e25a6ce93a7c Sex"/>
          <p:cNvSpPr/>
          <p:nvPr/>
        </p:nvSpPr>
        <p:spPr>
          <a:xfrm>
            <a:off x="495300" y="857250"/>
            <a:ext cx="2190750" cy="219075"/>
          </a:xfrm>
          <a:prstGeom prst="rect">
            <a:avLst/>
          </a:prstGeom>
          <a:noFill/>
        </p:spPr>
        <p:txBody>
          <a:bodyPr lIns="0" tIns="15240" rIns="0" bIns="0" anchor="t">
            <a:spAutoFit/>
          </a:bodyPr>
          <a:lstStyle/>
          <a:p>
            <a:pPr marL="0" lvl="0" indent="0" algn="l">
              <a:lnSpc>
                <a:spcPct val="114583"/>
              </a:lnSpc>
              <a:buNone/>
            </a:pPr>
            <a:r>
              <a:rPr sz="1200" b="1" i="0" u="none" strike="noStrike">
                <a:solidFill>
                  <a:srgbClr val="28445C"/>
                </a:solidFill>
                <a:latin typeface="Arial"/>
              </a:rPr>
              <a:t>Sex</a:t>
            </a:r>
          </a:p>
        </p:txBody>
      </p:sp>
      <p:sp>
        <p:nvSpPr>
          <p:cNvPr id="7" name="Age Range" descr="45f69d28-1ed5-4809-9790-9c8d31bd896e Age Range"/>
          <p:cNvSpPr/>
          <p:nvPr/>
        </p:nvSpPr>
        <p:spPr>
          <a:xfrm>
            <a:off x="3563541" y="862012"/>
            <a:ext cx="2190750" cy="219075"/>
          </a:xfrm>
          <a:prstGeom prst="rect">
            <a:avLst/>
          </a:prstGeom>
          <a:noFill/>
        </p:spPr>
        <p:txBody>
          <a:bodyPr lIns="0" tIns="15240" rIns="0" bIns="0" anchor="t">
            <a:spAutoFit/>
          </a:bodyPr>
          <a:lstStyle/>
          <a:p>
            <a:pPr marL="0" lvl="0" indent="0" algn="l">
              <a:lnSpc>
                <a:spcPct val="114583"/>
              </a:lnSpc>
              <a:buNone/>
            </a:pPr>
            <a:r>
              <a:rPr sz="1200" b="1" i="0" u="none" strike="noStrike">
                <a:solidFill>
                  <a:srgbClr val="28445C"/>
                </a:solidFill>
                <a:latin typeface="Arial"/>
              </a:rPr>
              <a:t>Age Range</a:t>
            </a:r>
          </a:p>
        </p:txBody>
      </p:sp>
      <p:sp>
        <p:nvSpPr>
          <p:cNvPr id="8" name="dynamic.text.3" descr="b5e3fbd3-9cca-4be7-a0a5-51230bd6c377 dynamic.text.3"/>
          <p:cNvSpPr/>
          <p:nvPr/>
        </p:nvSpPr>
        <p:spPr>
          <a:xfrm>
            <a:off x="2012156" y="1895475"/>
            <a:ext cx="790575" cy="638175"/>
          </a:xfrm>
          <a:prstGeom prst="rect">
            <a:avLst/>
          </a:prstGeom>
          <a:noFill/>
        </p:spPr>
        <p:txBody>
          <a:bodyPr lIns="133350" tIns="133350" rIns="133350" bIns="133350" anchor="t">
            <a:noAutofit/>
          </a:bodyPr>
          <a:lstStyle/>
          <a:p>
            <a:pPr algn="l">
              <a:buNone/>
              <a:defRPr sz="1000" b="1" i="0" u="none" strike="noStrike" kern="1200" baseline="0">
                <a:solidFill>
                  <a:srgbClr val="000000"/>
                </a:solidFill>
                <a:latin typeface="Arial"/>
                <a:ea typeface="+mn-ea"/>
                <a:cs typeface="+mn-cs"/>
              </a:defRPr>
            </a:pPr>
            <a:r>
              <a:t>45.9% Male</a:t>
            </a:r>
          </a:p>
        </p:txBody>
      </p:sp>
      <p:pic>
        <p:nvPicPr>
          <p:cNvPr id="9" name="Age Range" descr="5a66f55d-202c-4828-bb05-cfdc7f130b6d Age Range"/>
          <p:cNvPicPr>
            <a:picLocks noChangeAspect="1"/>
          </p:cNvPicPr>
          <p:nvPr/>
        </p:nvPicPr>
        <p:blipFill>
          <a:blip r:embed="rId4" cstate="print"/>
          <a:stretch>
            <a:fillRect/>
          </a:stretch>
        </p:blipFill>
        <p:spPr>
          <a:xfrm>
            <a:off x="3563541" y="1081100"/>
            <a:ext cx="2381250" cy="1390626"/>
          </a:xfrm>
          <a:prstGeom prst="rect">
            <a:avLst/>
          </a:prstGeom>
        </p:spPr>
      </p:pic>
      <p:sp>
        <p:nvSpPr>
          <p:cNvPr id="10" name="dynamic.text.4" descr="b4bbe7a8-53c7-46bb-8912-681409909f14 dynamic.text.4"/>
          <p:cNvSpPr/>
          <p:nvPr/>
        </p:nvSpPr>
        <p:spPr>
          <a:xfrm>
            <a:off x="892969" y="1905000"/>
            <a:ext cx="790575" cy="638175"/>
          </a:xfrm>
          <a:prstGeom prst="rect">
            <a:avLst/>
          </a:prstGeom>
          <a:noFill/>
        </p:spPr>
        <p:txBody>
          <a:bodyPr lIns="133350" tIns="133350" rIns="133350" bIns="133350" anchor="t">
            <a:noAutofit/>
          </a:bodyPr>
          <a:lstStyle/>
          <a:p>
            <a:pPr algn="l">
              <a:buNone/>
              <a:defRPr sz="1000" b="1" i="0" u="none" strike="noStrike" kern="1200" baseline="0">
                <a:solidFill>
                  <a:srgbClr val="000000"/>
                </a:solidFill>
                <a:latin typeface="Arial"/>
                <a:ea typeface="+mn-ea"/>
                <a:cs typeface="+mn-cs"/>
              </a:defRPr>
            </a:pPr>
            <a:r>
              <a:t>54.1% Female</a:t>
            </a:r>
          </a:p>
        </p:txBody>
      </p:sp>
      <p:pic>
        <p:nvPicPr>
          <p:cNvPr id="11" name="blackboard" descr="7f12a9aa-ad6c-4eff-9320-0ee2520136bb blackboard"/>
          <p:cNvPicPr>
            <a:picLocks noChangeAspect="1"/>
          </p:cNvPicPr>
          <p:nvPr/>
        </p:nvPicPr>
        <p:blipFill>
          <a:blip r:embed="rId5" cstate="print"/>
          <a:stretch>
            <a:fillRect/>
          </a:stretch>
        </p:blipFill>
        <p:spPr>
          <a:xfrm>
            <a:off x="3639741" y="2914650"/>
            <a:ext cx="952500" cy="952500"/>
          </a:xfrm>
          <a:prstGeom prst="rect">
            <a:avLst/>
          </a:prstGeom>
        </p:spPr>
      </p:pic>
      <p:sp>
        <p:nvSpPr>
          <p:cNvPr id="12" name="dynamic.text.5" descr="510e9911-0562-46e4-a835-7d0cf47ebcc7 dynamic.text.5"/>
          <p:cNvSpPr/>
          <p:nvPr/>
        </p:nvSpPr>
        <p:spPr>
          <a:xfrm>
            <a:off x="3634979" y="3050381"/>
            <a:ext cx="952500" cy="657225"/>
          </a:xfrm>
          <a:prstGeom prst="rect">
            <a:avLst/>
          </a:prstGeom>
          <a:noFill/>
        </p:spPr>
        <p:txBody>
          <a:bodyPr lIns="133350" tIns="133350" rIns="133350" bIns="133350" anchor="t">
            <a:noAutofit/>
          </a:bodyPr>
          <a:lstStyle/>
          <a:p>
            <a:pPr algn="ctr">
              <a:buNone/>
              <a:defRPr sz="1600" b="1" i="0" u="none" strike="noStrike" kern="1200" baseline="0">
                <a:solidFill>
                  <a:srgbClr val="000000"/>
                </a:solidFill>
                <a:latin typeface="Arial"/>
                <a:ea typeface="+mn-ea"/>
                <a:cs typeface="+mn-cs"/>
              </a:defRPr>
            </a:pPr>
            <a:r>
              <a:t>39.8%</a:t>
            </a:r>
          </a:p>
        </p:txBody>
      </p:sp>
      <p:sp>
        <p:nvSpPr>
          <p:cNvPr id="13" name="have at least a C..." descr="f202c656-7514-48b0-bd83-e59be5187d2f have at least a C..."/>
          <p:cNvSpPr/>
          <p:nvPr/>
        </p:nvSpPr>
        <p:spPr>
          <a:xfrm>
            <a:off x="4658917" y="3176588"/>
            <a:ext cx="1247775" cy="352425"/>
          </a:xfrm>
          <a:prstGeom prst="rect">
            <a:avLst/>
          </a:prstGeom>
          <a:noFill/>
        </p:spPr>
        <p:txBody>
          <a:bodyPr lIns="0" tIns="15240" rIns="0" bIns="0" anchor="t">
            <a:spAutoFit/>
          </a:bodyPr>
          <a:lstStyle/>
          <a:p>
            <a:pPr marL="0" lvl="0" indent="0" algn="l">
              <a:lnSpc>
                <a:spcPct val="114583"/>
              </a:lnSpc>
              <a:buNone/>
            </a:pPr>
            <a:r>
              <a:rPr sz="1000" b="0" i="0" u="none" strike="noStrike">
                <a:solidFill>
                  <a:srgbClr val="000000"/>
                </a:solidFill>
                <a:latin typeface="Arial"/>
              </a:rPr>
              <a:t>have at least</a:t>
            </a:r>
          </a:p>
          <a:p>
            <a:pPr marL="0" lvl="0" indent="0" algn="l">
              <a:lnSpc>
                <a:spcPct val="114583"/>
              </a:lnSpc>
              <a:buNone/>
            </a:pPr>
            <a:r>
              <a:rPr sz="1000" b="0" i="0" u="none" strike="noStrike">
                <a:solidFill>
                  <a:srgbClr val="000000"/>
                </a:solidFill>
                <a:latin typeface="Arial"/>
              </a:rPr>
              <a:t>a College degree</a:t>
            </a:r>
          </a:p>
        </p:txBody>
      </p:sp>
      <p:pic>
        <p:nvPicPr>
          <p:cNvPr id="14" name="viz.Religion" descr="48e6b182-d168-4184-b92b-f868691138e1 viz.Religion"/>
          <p:cNvPicPr>
            <a:picLocks noChangeAspect="1"/>
          </p:cNvPicPr>
          <p:nvPr/>
        </p:nvPicPr>
        <p:blipFill>
          <a:blip r:embed="rId6" cstate="print"/>
          <a:stretch>
            <a:fillRect/>
          </a:stretch>
        </p:blipFill>
        <p:spPr>
          <a:xfrm>
            <a:off x="509588" y="4602956"/>
            <a:ext cx="2381250" cy="1381125"/>
          </a:xfrm>
          <a:prstGeom prst="rect">
            <a:avLst/>
          </a:prstGeom>
        </p:spPr>
      </p:pic>
      <p:sp>
        <p:nvSpPr>
          <p:cNvPr id="15" name="Household Income" descr="2c251107-4406-49dd-b68e-77934723331a Household Income"/>
          <p:cNvSpPr/>
          <p:nvPr/>
        </p:nvSpPr>
        <p:spPr>
          <a:xfrm>
            <a:off x="6638926" y="862012"/>
            <a:ext cx="2190750" cy="219075"/>
          </a:xfrm>
          <a:prstGeom prst="rect">
            <a:avLst/>
          </a:prstGeom>
          <a:noFill/>
        </p:spPr>
        <p:txBody>
          <a:bodyPr lIns="0" tIns="15240" rIns="0" bIns="0" anchor="t">
            <a:spAutoFit/>
          </a:bodyPr>
          <a:lstStyle/>
          <a:p>
            <a:pPr marL="0" lvl="0" indent="0" algn="l">
              <a:lnSpc>
                <a:spcPct val="114583"/>
              </a:lnSpc>
              <a:buNone/>
            </a:pPr>
            <a:r>
              <a:rPr sz="1200" b="1" i="0" u="none" strike="noStrike">
                <a:solidFill>
                  <a:srgbClr val="28445C"/>
                </a:solidFill>
                <a:latin typeface="Arial"/>
              </a:rPr>
              <a:t>Household Income</a:t>
            </a:r>
          </a:p>
        </p:txBody>
      </p:sp>
      <p:sp>
        <p:nvSpPr>
          <p:cNvPr id="16" name="Education" descr="b2642029-416b-4dfa-aea8-63120fac4e4f Education"/>
          <p:cNvSpPr/>
          <p:nvPr/>
        </p:nvSpPr>
        <p:spPr>
          <a:xfrm>
            <a:off x="3563303" y="2619375"/>
            <a:ext cx="2381250" cy="219075"/>
          </a:xfrm>
          <a:prstGeom prst="rect">
            <a:avLst/>
          </a:prstGeom>
          <a:noFill/>
        </p:spPr>
        <p:txBody>
          <a:bodyPr lIns="0" tIns="15240" rIns="0" bIns="0" anchor="t">
            <a:spAutoFit/>
          </a:bodyPr>
          <a:lstStyle/>
          <a:p>
            <a:pPr marL="0" lvl="0" indent="0" algn="l">
              <a:lnSpc>
                <a:spcPct val="114583"/>
              </a:lnSpc>
              <a:buNone/>
            </a:pPr>
            <a:r>
              <a:rPr sz="1200" b="1" i="0" u="none" strike="noStrike">
                <a:solidFill>
                  <a:srgbClr val="28445C"/>
                </a:solidFill>
                <a:latin typeface="Arial"/>
              </a:rPr>
              <a:t>Education</a:t>
            </a:r>
          </a:p>
        </p:txBody>
      </p:sp>
      <p:sp>
        <p:nvSpPr>
          <p:cNvPr id="17" name="Religion" descr="2f3f0ff0-e478-466a-b7a4-ddacbf0c13cd Religion"/>
          <p:cNvSpPr/>
          <p:nvPr/>
        </p:nvSpPr>
        <p:spPr>
          <a:xfrm>
            <a:off x="495300" y="4381500"/>
            <a:ext cx="2381250" cy="219075"/>
          </a:xfrm>
          <a:prstGeom prst="rect">
            <a:avLst/>
          </a:prstGeom>
          <a:noFill/>
        </p:spPr>
        <p:txBody>
          <a:bodyPr lIns="0" tIns="15240" rIns="0" bIns="0" anchor="t">
            <a:spAutoFit/>
          </a:bodyPr>
          <a:lstStyle/>
          <a:p>
            <a:pPr marL="0" lvl="0" indent="0" algn="l">
              <a:lnSpc>
                <a:spcPct val="114583"/>
              </a:lnSpc>
              <a:buNone/>
            </a:pPr>
            <a:r>
              <a:rPr sz="1200" b="1" i="0" u="none" strike="noStrike">
                <a:solidFill>
                  <a:srgbClr val="28445C"/>
                </a:solidFill>
                <a:latin typeface="Arial"/>
              </a:rPr>
              <a:t>Religion</a:t>
            </a:r>
          </a:p>
        </p:txBody>
      </p:sp>
      <p:sp>
        <p:nvSpPr>
          <p:cNvPr id="18" name="Ideology" descr="ecef3a4a-8be8-4976-bfc6-535fbbf31892 Ideology"/>
          <p:cNvSpPr/>
          <p:nvPr/>
        </p:nvSpPr>
        <p:spPr>
          <a:xfrm>
            <a:off x="3563303" y="4381500"/>
            <a:ext cx="2381250" cy="219075"/>
          </a:xfrm>
          <a:prstGeom prst="rect">
            <a:avLst/>
          </a:prstGeom>
          <a:noFill/>
        </p:spPr>
        <p:txBody>
          <a:bodyPr lIns="0" tIns="15240" rIns="0" bIns="0" anchor="t">
            <a:spAutoFit/>
          </a:bodyPr>
          <a:lstStyle/>
          <a:p>
            <a:pPr marL="0" lvl="0" indent="0" algn="l">
              <a:lnSpc>
                <a:spcPct val="114583"/>
              </a:lnSpc>
              <a:buNone/>
            </a:pPr>
            <a:r>
              <a:rPr sz="1200" b="1" i="0" u="none" strike="noStrike">
                <a:solidFill>
                  <a:srgbClr val="28445C"/>
                </a:solidFill>
                <a:latin typeface="Arial"/>
              </a:rPr>
              <a:t>Ideology</a:t>
            </a:r>
          </a:p>
        </p:txBody>
      </p:sp>
      <p:sp>
        <p:nvSpPr>
          <p:cNvPr id="19" name="r.output.3" descr="a9878940-9fe9-4782-a4fd-20d05a1a907f r.output.3"/>
          <p:cNvSpPr/>
          <p:nvPr/>
        </p:nvSpPr>
        <p:spPr>
          <a:xfrm>
            <a:off x="285750" y="6038850"/>
            <a:ext cx="2705100" cy="438150"/>
          </a:xfrm>
          <a:prstGeom prst="rect">
            <a:avLst/>
          </a:prstGeom>
          <a:noFill/>
        </p:spPr>
        <p:txBody>
          <a:bodyPr lIns="133350" tIns="133350" rIns="133350" bIns="133350" anchor="t">
            <a:noAutofit/>
          </a:bodyPr>
          <a:lstStyle/>
          <a:p>
            <a:pPr algn="l">
              <a:buNone/>
              <a:defRPr sz="900" b="0" i="0" u="none" strike="noStrike" kern="1200" baseline="0">
                <a:solidFill>
                  <a:srgbClr val="808080"/>
                </a:solidFill>
                <a:latin typeface="Arial"/>
                <a:ea typeface="+mn-ea"/>
                <a:cs typeface="+mn-cs"/>
              </a:defRPr>
            </a:pPr>
            <a:r>
              <a:t> Total sample size: 2000</a:t>
            </a:r>
          </a:p>
        </p:txBody>
      </p:sp>
      <p:pic>
        <p:nvPicPr>
          <p:cNvPr id="20" name="table.Income.by.Response.3" descr="adc810d7-f779-4577-b527-3d30523eb690 table.Income.by.Response.3"/>
          <p:cNvPicPr>
            <a:picLocks noChangeAspect="1"/>
          </p:cNvPicPr>
          <p:nvPr/>
        </p:nvPicPr>
        <p:blipFill>
          <a:blip r:embed="rId7" cstate="print"/>
          <a:stretch>
            <a:fillRect/>
          </a:stretch>
        </p:blipFill>
        <p:spPr>
          <a:xfrm>
            <a:off x="6638926" y="1162050"/>
            <a:ext cx="1981200" cy="1219200"/>
          </a:xfrm>
          <a:prstGeom prst="rect">
            <a:avLst/>
          </a:prstGeom>
        </p:spPr>
      </p:pic>
      <p:pic>
        <p:nvPicPr>
          <p:cNvPr id="21" name="Ideology" descr="bad308f4-76eb-4a47-ac99-c8c22dc5883d Ideology"/>
          <p:cNvPicPr>
            <a:picLocks noChangeAspect="1"/>
          </p:cNvPicPr>
          <p:nvPr/>
        </p:nvPicPr>
        <p:blipFill>
          <a:blip r:embed="rId8" cstate="print"/>
          <a:stretch>
            <a:fillRect/>
          </a:stretch>
        </p:blipFill>
        <p:spPr>
          <a:xfrm>
            <a:off x="3563303" y="4600621"/>
            <a:ext cx="2381250" cy="1381033"/>
          </a:xfrm>
          <a:prstGeom prst="rect">
            <a:avLst/>
          </a:prstGeom>
        </p:spPr>
      </p:pic>
      <p:sp>
        <p:nvSpPr>
          <p:cNvPr id="22" name="Geo - Region" descr="f8ccf267-9373-42bc-b2ee-8ada6751194d Geo - Region"/>
          <p:cNvSpPr/>
          <p:nvPr/>
        </p:nvSpPr>
        <p:spPr>
          <a:xfrm>
            <a:off x="495300" y="2619375"/>
            <a:ext cx="2381250" cy="219075"/>
          </a:xfrm>
          <a:prstGeom prst="rect">
            <a:avLst/>
          </a:prstGeom>
          <a:noFill/>
        </p:spPr>
        <p:txBody>
          <a:bodyPr lIns="0" tIns="15240" rIns="0" bIns="0" anchor="t">
            <a:spAutoFit/>
          </a:bodyPr>
          <a:lstStyle/>
          <a:p>
            <a:pPr marL="0" lvl="0" indent="0" algn="l">
              <a:lnSpc>
                <a:spcPct val="114583"/>
              </a:lnSpc>
              <a:buNone/>
            </a:pPr>
            <a:r>
              <a:rPr sz="1200" b="1" i="0" u="none" strike="noStrike">
                <a:solidFill>
                  <a:srgbClr val="28445C"/>
                </a:solidFill>
                <a:latin typeface="Arial"/>
              </a:rPr>
              <a:t>Geo - Region</a:t>
            </a:r>
          </a:p>
        </p:txBody>
      </p:sp>
      <p:pic>
        <p:nvPicPr>
          <p:cNvPr id="23" name="Voter History" descr="ed0e6b26-a888-43af-9dbb-4a9a163f47c6 Voter History"/>
          <p:cNvPicPr>
            <a:picLocks noChangeAspect="1"/>
          </p:cNvPicPr>
          <p:nvPr/>
        </p:nvPicPr>
        <p:blipFill>
          <a:blip r:embed="rId9" cstate="print"/>
          <a:stretch>
            <a:fillRect/>
          </a:stretch>
        </p:blipFill>
        <p:spPr>
          <a:xfrm>
            <a:off x="6638925" y="4600575"/>
            <a:ext cx="2381250" cy="1362075"/>
          </a:xfrm>
          <a:prstGeom prst="rect">
            <a:avLst/>
          </a:prstGeom>
        </p:spPr>
      </p:pic>
      <p:sp>
        <p:nvSpPr>
          <p:cNvPr id="24" name="Voter History" descr="89cd814b-d670-4469-a664-7b69bea0bfd1 Voter History"/>
          <p:cNvSpPr/>
          <p:nvPr/>
        </p:nvSpPr>
        <p:spPr>
          <a:xfrm>
            <a:off x="6638925" y="4381500"/>
            <a:ext cx="2381250" cy="219075"/>
          </a:xfrm>
          <a:prstGeom prst="rect">
            <a:avLst/>
          </a:prstGeom>
          <a:noFill/>
        </p:spPr>
        <p:txBody>
          <a:bodyPr lIns="0" tIns="15240" rIns="0" bIns="0" anchor="t">
            <a:spAutoFit/>
          </a:bodyPr>
          <a:lstStyle/>
          <a:p>
            <a:pPr marL="0" lvl="0" indent="0" algn="l">
              <a:lnSpc>
                <a:spcPct val="114583"/>
              </a:lnSpc>
              <a:buNone/>
            </a:pPr>
            <a:r>
              <a:rPr sz="1200" b="1" i="0" u="none" strike="noStrike">
                <a:solidFill>
                  <a:srgbClr val="28445C"/>
                </a:solidFill>
                <a:latin typeface="Arial"/>
              </a:rPr>
              <a:t>Voter History</a:t>
            </a:r>
          </a:p>
        </p:txBody>
      </p:sp>
      <p:pic>
        <p:nvPicPr>
          <p:cNvPr id="25" name="number.widget.5" descr="0a860e89-0aa2-45e5-9ce4-f48ad965f4a3 number.widget.5"/>
          <p:cNvPicPr>
            <a:picLocks noChangeAspect="1"/>
          </p:cNvPicPr>
          <p:nvPr/>
        </p:nvPicPr>
        <p:blipFill>
          <a:blip r:embed="rId10" cstate="print"/>
          <a:stretch>
            <a:fillRect/>
          </a:stretch>
        </p:blipFill>
        <p:spPr>
          <a:xfrm>
            <a:off x="1609725" y="1143000"/>
            <a:ext cx="571500" cy="1238250"/>
          </a:xfrm>
          <a:prstGeom prst="rect">
            <a:avLst/>
          </a:prstGeom>
        </p:spPr>
      </p:pic>
      <p:sp>
        <p:nvSpPr>
          <p:cNvPr id="26" name="dynamic.text.11" descr="c836b670-293b-4daf-94af-92abbfa49e92 dynamic.text.11"/>
          <p:cNvSpPr/>
          <p:nvPr/>
        </p:nvSpPr>
        <p:spPr>
          <a:xfrm>
            <a:off x="3552825" y="3752850"/>
            <a:ext cx="2200275" cy="466725"/>
          </a:xfrm>
          <a:prstGeom prst="rect">
            <a:avLst/>
          </a:prstGeom>
          <a:noFill/>
        </p:spPr>
        <p:txBody>
          <a:bodyPr lIns="133350" tIns="133350" rIns="133350" bIns="133350" anchor="t">
            <a:noAutofit/>
          </a:bodyPr>
          <a:lstStyle/>
          <a:p>
            <a:pPr algn="l">
              <a:buNone/>
              <a:defRPr sz="1000" b="0" i="1" u="none" strike="noStrike" kern="1200" baseline="0">
                <a:solidFill>
                  <a:srgbClr val="808080"/>
                </a:solidFill>
                <a:latin typeface="Arial"/>
                <a:ea typeface="+mn-ea"/>
                <a:cs typeface="+mn-cs"/>
              </a:defRPr>
            </a:pPr>
            <a:r>
              <a:t>60.0% have no college degree</a:t>
            </a:r>
          </a:p>
        </p:txBody>
      </p:sp>
      <p:pic>
        <p:nvPicPr>
          <p:cNvPr id="27" name="viz.Race.Ethnicity" descr="f863fb9f-ba7e-4b86-bad3-4075e06cd10d viz.Race.Ethnicity"/>
          <p:cNvPicPr>
            <a:picLocks noChangeAspect="1"/>
          </p:cNvPicPr>
          <p:nvPr/>
        </p:nvPicPr>
        <p:blipFill>
          <a:blip r:embed="rId11" cstate="print"/>
          <a:stretch>
            <a:fillRect/>
          </a:stretch>
        </p:blipFill>
        <p:spPr>
          <a:xfrm>
            <a:off x="6642589" y="2843212"/>
            <a:ext cx="2381064" cy="1362075"/>
          </a:xfrm>
          <a:prstGeom prst="rect">
            <a:avLst/>
          </a:prstGeom>
        </p:spPr>
      </p:pic>
      <p:sp>
        <p:nvSpPr>
          <p:cNvPr id="28" name="Race/Ethnicity" descr="76f9c532-50c9-4d61-800a-486b97aa0d47 Race/Ethnicity"/>
          <p:cNvSpPr/>
          <p:nvPr/>
        </p:nvSpPr>
        <p:spPr>
          <a:xfrm>
            <a:off x="6642496" y="2624138"/>
            <a:ext cx="2381250" cy="219075"/>
          </a:xfrm>
          <a:prstGeom prst="rect">
            <a:avLst/>
          </a:prstGeom>
          <a:noFill/>
        </p:spPr>
        <p:txBody>
          <a:bodyPr lIns="0" tIns="15240" rIns="0" bIns="0" anchor="t">
            <a:spAutoFit/>
          </a:bodyPr>
          <a:lstStyle/>
          <a:p>
            <a:pPr marL="0" lvl="0" indent="0" algn="l">
              <a:lnSpc>
                <a:spcPct val="114583"/>
              </a:lnSpc>
              <a:buNone/>
            </a:pPr>
            <a:r>
              <a:rPr sz="1200" b="1" i="0" u="none" strike="noStrike">
                <a:solidFill>
                  <a:srgbClr val="28445C"/>
                </a:solidFill>
                <a:latin typeface="Arial"/>
              </a:rPr>
              <a:t>Race/Ethnicity</a:t>
            </a:r>
          </a:p>
        </p:txBody>
      </p:sp>
      <p:pic>
        <p:nvPicPr>
          <p:cNvPr id="29" name="Geo - Region" descr="8166da34-69de-4fb5-b311-9f69ed79f1a0 Geo - Region"/>
          <p:cNvPicPr>
            <a:picLocks noChangeAspect="1"/>
          </p:cNvPicPr>
          <p:nvPr/>
        </p:nvPicPr>
        <p:blipFill>
          <a:blip r:embed="rId12" cstate="print"/>
          <a:stretch>
            <a:fillRect/>
          </a:stretch>
        </p:blipFill>
        <p:spPr>
          <a:xfrm>
            <a:off x="484202" y="2838450"/>
            <a:ext cx="2381064" cy="136207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endParaRPr lang="en-PH"/>
          </a:p>
        </p:txBody>
      </p:sp>
      <p:pic>
        <p:nvPicPr>
          <p:cNvPr id="3" name="Cygnal-Logo-RGB-Horizontal_Full MH" descr="53f29a3e-c84e-4dc8-87d6-213843b1ccab Cygnal-Logo-RGB-Horizontal_Full MH"/>
          <p:cNvPicPr>
            <a:picLocks noChangeAspect="1"/>
          </p:cNvPicPr>
          <p:nvPr/>
        </p:nvPicPr>
        <p:blipFill>
          <a:blip r:embed="rId2" cstate="print"/>
          <a:stretch>
            <a:fillRect/>
          </a:stretch>
        </p:blipFill>
        <p:spPr>
          <a:xfrm>
            <a:off x="8143875" y="6143625"/>
            <a:ext cx="1355026" cy="319725"/>
          </a:xfrm>
          <a:prstGeom prst="rect">
            <a:avLst/>
          </a:prstGeom>
        </p:spPr>
      </p:pic>
      <p:sp>
        <p:nvSpPr>
          <p:cNvPr id="4" name="Insights &amp; Analysis" descr="83a13b92-8181-4dcd-af87-6185bd7cef3f Insights &amp; Analysis"/>
          <p:cNvSpPr/>
          <p:nvPr/>
        </p:nvSpPr>
        <p:spPr>
          <a:xfrm>
            <a:off x="521018" y="266700"/>
            <a:ext cx="8705850" cy="403957"/>
          </a:xfrm>
          <a:prstGeom prst="rect">
            <a:avLst/>
          </a:prstGeom>
          <a:noFill/>
        </p:spPr>
        <p:txBody>
          <a:bodyPr lIns="0" tIns="15240" rIns="0" bIns="0" anchor="t">
            <a:spAutoFit/>
          </a:bodyPr>
          <a:lstStyle/>
          <a:p>
            <a:pPr marL="0" lvl="0" indent="0" algn="l">
              <a:lnSpc>
                <a:spcPct val="114583"/>
              </a:lnSpc>
              <a:buNone/>
            </a:pPr>
            <a:r>
              <a:rPr sz="2400" b="1" i="0" u="none" strike="noStrike">
                <a:solidFill>
                  <a:srgbClr val="6FBC4D"/>
                </a:solidFill>
                <a:latin typeface="Arial"/>
              </a:rPr>
              <a:t>Insights &amp; Analysis</a:t>
            </a:r>
            <a:r>
              <a:rPr lang="en-US" sz="2400" b="1" i="0" u="none" strike="noStrike">
                <a:solidFill>
                  <a:srgbClr val="6FBC4D"/>
                </a:solidFill>
                <a:latin typeface="Arial"/>
              </a:rPr>
              <a:t> – </a:t>
            </a:r>
            <a:r>
              <a:rPr lang="en-US" sz="2400" b="1" i="1">
                <a:solidFill>
                  <a:srgbClr val="6FBC4D"/>
                </a:solidFill>
                <a:latin typeface="Arial"/>
              </a:rPr>
              <a:t>Segmentation Analysis</a:t>
            </a:r>
            <a:endParaRPr sz="2400" b="1" i="0" u="none" strike="noStrike">
              <a:solidFill>
                <a:srgbClr val="6FBC4D"/>
              </a:solidFill>
              <a:latin typeface="Arial"/>
            </a:endParaRPr>
          </a:p>
        </p:txBody>
      </p:sp>
      <p:sp>
        <p:nvSpPr>
          <p:cNvPr id="5" name="Analysis points b..." descr="f4daeec3-ef61-48ed-95fe-bc90f495fbd1 Analysis points b..."/>
          <p:cNvSpPr/>
          <p:nvPr/>
        </p:nvSpPr>
        <p:spPr>
          <a:xfrm>
            <a:off x="451597" y="841002"/>
            <a:ext cx="8934450" cy="5024068"/>
          </a:xfrm>
          <a:prstGeom prst="rect">
            <a:avLst/>
          </a:prstGeom>
          <a:noFill/>
        </p:spPr>
        <p:txBody>
          <a:bodyPr lIns="0" tIns="15240" rIns="0" bIns="0" anchor="t">
            <a:spAutoFit/>
          </a:bodyPr>
          <a:lstStyle/>
          <a:p>
            <a:pPr marL="285750" lvl="0" indent="-285750" algn="l">
              <a:lnSpc>
                <a:spcPct val="83333"/>
              </a:lnSpc>
              <a:spcAft>
                <a:spcPts val="800"/>
              </a:spcAft>
              <a:buClr>
                <a:srgbClr val="81CF51"/>
              </a:buClr>
              <a:buFont typeface="Arial" panose="020B0604020202020204" pitchFamily="34" charset="0"/>
              <a:buChar char="•"/>
            </a:pPr>
            <a:r>
              <a:rPr lang="en-US" sz="1600" b="1">
                <a:solidFill>
                  <a:srgbClr val="000000"/>
                </a:solidFill>
                <a:latin typeface="Arial" panose="020B0604020202020204" pitchFamily="34" charset="0"/>
              </a:rPr>
              <a:t>Segmentation Analysis </a:t>
            </a:r>
            <a:r>
              <a:rPr lang="en-US" sz="1600">
                <a:solidFill>
                  <a:srgbClr val="000000"/>
                </a:solidFill>
                <a:latin typeface="Arial" panose="020B0604020202020204" pitchFamily="34" charset="0"/>
              </a:rPr>
              <a:t>identified three groups via machine-learning: </a:t>
            </a:r>
            <a:r>
              <a:rPr lang="en-US" sz="1600" b="1" i="1">
                <a:solidFill>
                  <a:srgbClr val="000000"/>
                </a:solidFill>
                <a:latin typeface="Arial" panose="020B0604020202020204" pitchFamily="34" charset="0"/>
              </a:rPr>
              <a:t>GOP Base </a:t>
            </a:r>
            <a:r>
              <a:rPr lang="en-US" sz="1600">
                <a:solidFill>
                  <a:srgbClr val="000000"/>
                </a:solidFill>
                <a:latin typeface="Arial" panose="020B0604020202020204" pitchFamily="34" charset="0"/>
              </a:rPr>
              <a:t>(45%), </a:t>
            </a:r>
            <a:r>
              <a:rPr lang="en-US" sz="1600" b="1" i="1">
                <a:solidFill>
                  <a:srgbClr val="000000"/>
                </a:solidFill>
                <a:latin typeface="Arial" panose="020B0604020202020204" pitchFamily="34" charset="0"/>
              </a:rPr>
              <a:t>Democrat Base </a:t>
            </a:r>
            <a:r>
              <a:rPr lang="en-US" sz="1600">
                <a:solidFill>
                  <a:srgbClr val="000000"/>
                </a:solidFill>
                <a:latin typeface="Arial" panose="020B0604020202020204" pitchFamily="34" charset="0"/>
              </a:rPr>
              <a:t>(44%), and </a:t>
            </a:r>
            <a:r>
              <a:rPr lang="en-US" sz="1600" b="1" i="1">
                <a:solidFill>
                  <a:srgbClr val="000000"/>
                </a:solidFill>
                <a:latin typeface="Arial" panose="020B0604020202020204" pitchFamily="34" charset="0"/>
              </a:rPr>
              <a:t>Moderates </a:t>
            </a:r>
            <a:r>
              <a:rPr lang="en-US" sz="1600">
                <a:solidFill>
                  <a:srgbClr val="000000"/>
                </a:solidFill>
                <a:latin typeface="Arial" panose="020B0604020202020204" pitchFamily="34" charset="0"/>
              </a:rPr>
              <a:t>(11%).</a:t>
            </a:r>
          </a:p>
          <a:p>
            <a:pPr marL="742950" lvl="1" indent="-285750">
              <a:lnSpc>
                <a:spcPct val="83333"/>
              </a:lnSpc>
              <a:spcAft>
                <a:spcPts val="800"/>
              </a:spcAft>
              <a:buClr>
                <a:srgbClr val="81CF51"/>
              </a:buClr>
              <a:buFont typeface="Arial" panose="020B0604020202020204" pitchFamily="34" charset="0"/>
              <a:buChar char="•"/>
            </a:pPr>
            <a:r>
              <a:rPr lang="en-US" sz="1600">
                <a:solidFill>
                  <a:srgbClr val="000000"/>
                </a:solidFill>
                <a:latin typeface="Arial" panose="020B0604020202020204" pitchFamily="34" charset="0"/>
              </a:rPr>
              <a:t>The </a:t>
            </a:r>
            <a:r>
              <a:rPr lang="en-US" sz="1600" b="1" i="1">
                <a:solidFill>
                  <a:srgbClr val="000000"/>
                </a:solidFill>
                <a:latin typeface="Arial" panose="020B0604020202020204" pitchFamily="34" charset="0"/>
              </a:rPr>
              <a:t>Moderates </a:t>
            </a:r>
            <a:r>
              <a:rPr lang="en-US" sz="1600">
                <a:solidFill>
                  <a:srgbClr val="000000"/>
                </a:solidFill>
                <a:latin typeface="Arial" panose="020B0604020202020204" pitchFamily="34" charset="0"/>
              </a:rPr>
              <a:t>segment is pessimistic overall about the direction of the country, but not quite to the same degree as the </a:t>
            </a:r>
            <a:r>
              <a:rPr lang="en-US" sz="1600" i="1">
                <a:solidFill>
                  <a:srgbClr val="000000"/>
                </a:solidFill>
                <a:latin typeface="Arial" panose="020B0604020202020204" pitchFamily="34" charset="0"/>
              </a:rPr>
              <a:t>GOP Base </a:t>
            </a:r>
            <a:r>
              <a:rPr lang="en-US" sz="1600">
                <a:solidFill>
                  <a:srgbClr val="000000"/>
                </a:solidFill>
                <a:latin typeface="Arial" panose="020B0604020202020204" pitchFamily="34" charset="0"/>
              </a:rPr>
              <a:t>segment. </a:t>
            </a:r>
            <a:r>
              <a:rPr lang="en-US" sz="1600" b="1">
                <a:solidFill>
                  <a:srgbClr val="000000"/>
                </a:solidFill>
                <a:latin typeface="Arial" panose="020B0604020202020204" pitchFamily="34" charset="0"/>
              </a:rPr>
              <a:t>These voters lean solidly Republican on the generic ballot </a:t>
            </a:r>
            <a:r>
              <a:rPr lang="en-US" sz="1600">
                <a:solidFill>
                  <a:srgbClr val="000000"/>
                </a:solidFill>
                <a:latin typeface="Arial" panose="020B0604020202020204" pitchFamily="34" charset="0"/>
              </a:rPr>
              <a:t>but have mixed opinions on both Trump and Biden. Like the </a:t>
            </a:r>
            <a:r>
              <a:rPr lang="en-US" sz="1600" i="1">
                <a:solidFill>
                  <a:srgbClr val="000000"/>
                </a:solidFill>
                <a:latin typeface="Arial" panose="020B0604020202020204" pitchFamily="34" charset="0"/>
              </a:rPr>
              <a:t>GOP Base</a:t>
            </a:r>
            <a:r>
              <a:rPr lang="en-US" sz="1600">
                <a:solidFill>
                  <a:srgbClr val="000000"/>
                </a:solidFill>
                <a:latin typeface="Arial" panose="020B0604020202020204" pitchFamily="34" charset="0"/>
              </a:rPr>
              <a:t>, these voters are more skeptical of Pentagon Leadership. Overwhelmingly, this segment </a:t>
            </a:r>
            <a:r>
              <a:rPr lang="en-US" sz="1600" b="1">
                <a:solidFill>
                  <a:srgbClr val="000000"/>
                </a:solidFill>
                <a:latin typeface="Arial" panose="020B0604020202020204" pitchFamily="34" charset="0"/>
              </a:rPr>
              <a:t>views the Republican Party as more extreme. </a:t>
            </a:r>
            <a:endParaRPr lang="en-US" sz="1600">
              <a:solidFill>
                <a:srgbClr val="000000"/>
              </a:solidFill>
              <a:latin typeface="Arial" panose="020B0604020202020204" pitchFamily="34" charset="0"/>
            </a:endParaRPr>
          </a:p>
          <a:p>
            <a:pPr marL="742950" lvl="1" indent="-285750">
              <a:lnSpc>
                <a:spcPct val="83333"/>
              </a:lnSpc>
              <a:spcAft>
                <a:spcPts val="800"/>
              </a:spcAft>
              <a:buClr>
                <a:srgbClr val="81CF51"/>
              </a:buClr>
              <a:buFont typeface="Arial" panose="020B0604020202020204" pitchFamily="34" charset="0"/>
              <a:buChar char="•"/>
            </a:pPr>
            <a:r>
              <a:rPr lang="en-US" sz="1600" b="1" i="0">
                <a:solidFill>
                  <a:srgbClr val="000000"/>
                </a:solidFill>
                <a:effectLst/>
                <a:latin typeface="Arial" panose="020B0604020202020204" pitchFamily="34" charset="0"/>
              </a:rPr>
              <a:t>National security </a:t>
            </a:r>
            <a:r>
              <a:rPr lang="en-US" sz="1600" i="0">
                <a:solidFill>
                  <a:srgbClr val="000000"/>
                </a:solidFill>
                <a:effectLst/>
                <a:latin typeface="Arial" panose="020B0604020202020204" pitchFamily="34" charset="0"/>
              </a:rPr>
              <a:t>is the secondary concern among these voters, following </a:t>
            </a:r>
            <a:r>
              <a:rPr lang="en-US" sz="1600" b="1" i="0">
                <a:solidFill>
                  <a:srgbClr val="000000"/>
                </a:solidFill>
                <a:effectLst/>
                <a:latin typeface="Arial" panose="020B0604020202020204" pitchFamily="34" charset="0"/>
              </a:rPr>
              <a:t>inflation/economy</a:t>
            </a:r>
            <a:r>
              <a:rPr lang="en-US" sz="1600" i="0">
                <a:solidFill>
                  <a:srgbClr val="000000"/>
                </a:solidFill>
                <a:effectLst/>
                <a:latin typeface="Arial" panose="020B0604020202020204" pitchFamily="34" charset="0"/>
              </a:rPr>
              <a:t>, making this segment unique from the social-issues-focused </a:t>
            </a:r>
            <a:r>
              <a:rPr lang="en-US" sz="1600" i="1">
                <a:solidFill>
                  <a:srgbClr val="000000"/>
                </a:solidFill>
                <a:effectLst/>
                <a:latin typeface="Arial" panose="020B0604020202020204" pitchFamily="34" charset="0"/>
              </a:rPr>
              <a:t>Democrat Base </a:t>
            </a:r>
            <a:r>
              <a:rPr lang="en-US" sz="1600">
                <a:solidFill>
                  <a:srgbClr val="000000"/>
                </a:solidFill>
                <a:effectLst/>
                <a:latin typeface="Arial" panose="020B0604020202020204" pitchFamily="34" charset="0"/>
              </a:rPr>
              <a:t>and the immigration-focused </a:t>
            </a:r>
            <a:r>
              <a:rPr lang="en-US" sz="1600" i="1">
                <a:solidFill>
                  <a:srgbClr val="000000"/>
                </a:solidFill>
                <a:effectLst/>
                <a:latin typeface="Arial" panose="020B0604020202020204" pitchFamily="34" charset="0"/>
              </a:rPr>
              <a:t>GOP Base. </a:t>
            </a:r>
            <a:r>
              <a:rPr lang="en-US" sz="1600">
                <a:solidFill>
                  <a:srgbClr val="000000"/>
                </a:solidFill>
                <a:latin typeface="Arial" panose="020B0604020202020204" pitchFamily="34" charset="0"/>
              </a:rPr>
              <a:t>The party that can move the quickest in owning the national security lane will have an advantage with the </a:t>
            </a:r>
            <a:r>
              <a:rPr lang="en-US" sz="1600" i="1">
                <a:solidFill>
                  <a:srgbClr val="000000"/>
                </a:solidFill>
                <a:latin typeface="Arial" panose="020B0604020202020204" pitchFamily="34" charset="0"/>
              </a:rPr>
              <a:t>Moderates </a:t>
            </a:r>
            <a:r>
              <a:rPr lang="en-US" sz="1600">
                <a:solidFill>
                  <a:srgbClr val="000000"/>
                </a:solidFill>
                <a:latin typeface="Arial" panose="020B0604020202020204" pitchFamily="34" charset="0"/>
              </a:rPr>
              <a:t>segment. </a:t>
            </a:r>
          </a:p>
          <a:p>
            <a:pPr marL="742950" lvl="1" indent="-285750">
              <a:lnSpc>
                <a:spcPct val="83333"/>
              </a:lnSpc>
              <a:spcAft>
                <a:spcPts val="800"/>
              </a:spcAft>
              <a:buClr>
                <a:srgbClr val="81CF51"/>
              </a:buClr>
              <a:buFont typeface="Arial" panose="020B0604020202020204" pitchFamily="34" charset="0"/>
              <a:buChar char="•"/>
            </a:pPr>
            <a:r>
              <a:rPr lang="en-US" sz="1600">
                <a:solidFill>
                  <a:srgbClr val="000000"/>
                </a:solidFill>
                <a:latin typeface="Arial" panose="020B0604020202020204" pitchFamily="34" charset="0"/>
              </a:rPr>
              <a:t>In a </a:t>
            </a:r>
            <a:r>
              <a:rPr lang="en-US" sz="1600" b="1">
                <a:solidFill>
                  <a:srgbClr val="000000"/>
                </a:solidFill>
                <a:latin typeface="Arial" panose="020B0604020202020204" pitchFamily="34" charset="0"/>
              </a:rPr>
              <a:t>Trump v. Biden rematch</a:t>
            </a:r>
            <a:r>
              <a:rPr lang="en-US" sz="1600">
                <a:solidFill>
                  <a:srgbClr val="000000"/>
                </a:solidFill>
                <a:latin typeface="Arial" panose="020B0604020202020204" pitchFamily="34" charset="0"/>
              </a:rPr>
              <a:t>, the </a:t>
            </a:r>
            <a:r>
              <a:rPr lang="en-US" sz="1600" i="1">
                <a:solidFill>
                  <a:srgbClr val="000000"/>
                </a:solidFill>
                <a:latin typeface="Arial" panose="020B0604020202020204" pitchFamily="34" charset="0"/>
              </a:rPr>
              <a:t>Moderates </a:t>
            </a:r>
            <a:r>
              <a:rPr lang="en-US" sz="1600">
                <a:solidFill>
                  <a:srgbClr val="000000"/>
                </a:solidFill>
                <a:latin typeface="Arial" panose="020B0604020202020204" pitchFamily="34" charset="0"/>
              </a:rPr>
              <a:t>segment leans slightly in favor of Trump, but much less so than their Republican tilt on the generic ballot. Notably, a non-Trump Republican is only tied with Biden among this group. </a:t>
            </a:r>
            <a:r>
              <a:rPr lang="en-US" sz="1600" b="1">
                <a:solidFill>
                  <a:srgbClr val="000000"/>
                </a:solidFill>
                <a:latin typeface="Arial" panose="020B0604020202020204" pitchFamily="34" charset="0"/>
              </a:rPr>
              <a:t>Kennedy takes away more of these </a:t>
            </a:r>
            <a:r>
              <a:rPr lang="en-US" sz="1600" b="1" i="1">
                <a:solidFill>
                  <a:srgbClr val="000000"/>
                </a:solidFill>
                <a:latin typeface="Arial" panose="020B0604020202020204" pitchFamily="34" charset="0"/>
              </a:rPr>
              <a:t>Moderates </a:t>
            </a:r>
            <a:r>
              <a:rPr lang="en-US" sz="1600" b="1">
                <a:solidFill>
                  <a:srgbClr val="000000"/>
                </a:solidFill>
                <a:latin typeface="Arial" panose="020B0604020202020204" pitchFamily="34" charset="0"/>
              </a:rPr>
              <a:t>from Biden than he does Trump </a:t>
            </a:r>
            <a:r>
              <a:rPr lang="en-US" sz="1600">
                <a:solidFill>
                  <a:srgbClr val="000000"/>
                </a:solidFill>
                <a:latin typeface="Arial" panose="020B0604020202020204" pitchFamily="34" charset="0"/>
              </a:rPr>
              <a:t>in a 3-way matchup. </a:t>
            </a:r>
          </a:p>
          <a:p>
            <a:pPr marL="742950" lvl="1" indent="-285750">
              <a:lnSpc>
                <a:spcPct val="83333"/>
              </a:lnSpc>
              <a:spcAft>
                <a:spcPts val="800"/>
              </a:spcAft>
              <a:buClr>
                <a:srgbClr val="81CF51"/>
              </a:buClr>
              <a:buFont typeface="Arial" panose="020B0604020202020204" pitchFamily="34" charset="0"/>
              <a:buChar char="•"/>
            </a:pPr>
            <a:r>
              <a:rPr lang="en-US" sz="1600" i="0">
                <a:solidFill>
                  <a:srgbClr val="000000"/>
                </a:solidFill>
                <a:effectLst/>
                <a:latin typeface="Arial" panose="020B0604020202020204" pitchFamily="34" charset="0"/>
              </a:rPr>
              <a:t>These voters are </a:t>
            </a:r>
            <a:r>
              <a:rPr lang="en-US" sz="1600" b="1" i="0">
                <a:solidFill>
                  <a:srgbClr val="000000"/>
                </a:solidFill>
                <a:effectLst/>
                <a:latin typeface="Arial" panose="020B0604020202020204" pitchFamily="34" charset="0"/>
              </a:rPr>
              <a:t>much less informed </a:t>
            </a:r>
            <a:r>
              <a:rPr lang="en-US" sz="1600" b="1">
                <a:solidFill>
                  <a:srgbClr val="000000"/>
                </a:solidFill>
                <a:latin typeface="Arial" panose="020B0604020202020204" pitchFamily="34" charset="0"/>
              </a:rPr>
              <a:t>on foreign affairs </a:t>
            </a:r>
            <a:r>
              <a:rPr lang="en-US" sz="1600">
                <a:solidFill>
                  <a:srgbClr val="000000"/>
                </a:solidFill>
                <a:latin typeface="Arial" panose="020B0604020202020204" pitchFamily="34" charset="0"/>
              </a:rPr>
              <a:t>than the other two segments and are largely unsure about the role the U.S. should play on the global stage, including in the conflicts in Ukraine and Gaza. </a:t>
            </a:r>
          </a:p>
          <a:p>
            <a:pPr marL="742950" lvl="1" indent="-285750">
              <a:lnSpc>
                <a:spcPct val="83333"/>
              </a:lnSpc>
              <a:spcAft>
                <a:spcPts val="800"/>
              </a:spcAft>
              <a:buClr>
                <a:srgbClr val="81CF51"/>
              </a:buClr>
              <a:buFont typeface="Arial" panose="020B0604020202020204" pitchFamily="34" charset="0"/>
              <a:buChar char="•"/>
            </a:pPr>
            <a:r>
              <a:rPr lang="en-US" sz="1600" i="0">
                <a:solidFill>
                  <a:srgbClr val="000000"/>
                </a:solidFill>
                <a:effectLst/>
                <a:latin typeface="Arial" panose="020B0604020202020204" pitchFamily="34" charset="0"/>
              </a:rPr>
              <a:t>The</a:t>
            </a:r>
            <a:r>
              <a:rPr lang="en-US" sz="1600">
                <a:solidFill>
                  <a:srgbClr val="000000"/>
                </a:solidFill>
                <a:latin typeface="Arial" panose="020B0604020202020204" pitchFamily="34" charset="0"/>
              </a:rPr>
              <a:t>se voters tend to be </a:t>
            </a:r>
            <a:r>
              <a:rPr lang="en-US" sz="1600" b="1">
                <a:solidFill>
                  <a:srgbClr val="000000"/>
                </a:solidFill>
                <a:latin typeface="Arial" panose="020B0604020202020204" pitchFamily="34" charset="0"/>
              </a:rPr>
              <a:t>center-right, suburban voters who are earning under $50k annually</a:t>
            </a:r>
            <a:r>
              <a:rPr lang="en-US" sz="1600">
                <a:solidFill>
                  <a:srgbClr val="000000"/>
                </a:solidFill>
                <a:latin typeface="Arial" panose="020B0604020202020204" pitchFamily="34" charset="0"/>
              </a:rPr>
              <a:t>, which is less than the partisan segments. Most voted for Trump in the 2020 election. Of the three segments, these voters are the </a:t>
            </a:r>
            <a:r>
              <a:rPr lang="en-US" sz="1600" b="1">
                <a:solidFill>
                  <a:srgbClr val="000000"/>
                </a:solidFill>
                <a:latin typeface="Arial" panose="020B0604020202020204" pitchFamily="34" charset="0"/>
              </a:rPr>
              <a:t>least likely to have a college degree</a:t>
            </a:r>
            <a:r>
              <a:rPr lang="en-US" sz="1600">
                <a:solidFill>
                  <a:srgbClr val="000000"/>
                </a:solidFill>
                <a:latin typeface="Arial" panose="020B0604020202020204" pitchFamily="34" charset="0"/>
              </a:rPr>
              <a:t>. </a:t>
            </a:r>
            <a:endParaRPr lang="en-US" sz="160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4270715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Q2: Vote Method">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endParaRPr lang="en-PH"/>
          </a:p>
        </p:txBody>
      </p:sp>
      <p:pic>
        <p:nvPicPr>
          <p:cNvPr id="3" name="Cygnal-Logo-RGB-Horizontal_Full MH" descr="53f29a3e-c84e-4dc8-87d6-213843b1ccab Cygnal-Logo-RGB-Horizontal_Full MH"/>
          <p:cNvPicPr>
            <a:picLocks noChangeAspect="1"/>
          </p:cNvPicPr>
          <p:nvPr/>
        </p:nvPicPr>
        <p:blipFill>
          <a:blip r:embed="rId2" cstate="print"/>
          <a:stretch>
            <a:fillRect/>
          </a:stretch>
        </p:blipFill>
        <p:spPr>
          <a:xfrm>
            <a:off x="8143875" y="6143625"/>
            <a:ext cx="1355026" cy="319725"/>
          </a:xfrm>
          <a:prstGeom prst="rect">
            <a:avLst/>
          </a:prstGeom>
        </p:spPr>
      </p:pic>
      <p:sp>
        <p:nvSpPr>
          <p:cNvPr id="4" name="Vote Method" descr="dc955e89-8fc6-404d-a8e3-75aa22aa241a Vote Method"/>
          <p:cNvSpPr/>
          <p:nvPr/>
        </p:nvSpPr>
        <p:spPr>
          <a:xfrm>
            <a:off x="523875" y="266700"/>
            <a:ext cx="8705850" cy="428625"/>
          </a:xfrm>
          <a:prstGeom prst="rect">
            <a:avLst/>
          </a:prstGeom>
          <a:noFill/>
        </p:spPr>
        <p:txBody>
          <a:bodyPr lIns="0" tIns="15240" rIns="0" bIns="0" anchor="t">
            <a:spAutoFit/>
          </a:bodyPr>
          <a:lstStyle/>
          <a:p>
            <a:pPr marL="0" lvl="0" indent="0" algn="l">
              <a:lnSpc>
                <a:spcPct val="114583"/>
              </a:lnSpc>
              <a:buNone/>
            </a:pPr>
            <a:r>
              <a:rPr sz="2400" b="1" i="0" u="none" strike="noStrike">
                <a:solidFill>
                  <a:srgbClr val="6FBC4D"/>
                </a:solidFill>
                <a:latin typeface="Arial"/>
              </a:rPr>
              <a:t>Vote Method</a:t>
            </a:r>
          </a:p>
        </p:txBody>
      </p:sp>
      <p:sp>
        <p:nvSpPr>
          <p:cNvPr id="5" name="How do you plan t..." descr="c8e6a74e-f074-4e6f-8bbf-c737118f7b10 How do you plan t..."/>
          <p:cNvSpPr/>
          <p:nvPr/>
        </p:nvSpPr>
        <p:spPr>
          <a:xfrm>
            <a:off x="523875" y="6229350"/>
            <a:ext cx="7429500" cy="133350"/>
          </a:xfrm>
          <a:prstGeom prst="rect">
            <a:avLst/>
          </a:prstGeom>
          <a:noFill/>
        </p:spPr>
        <p:txBody>
          <a:bodyPr lIns="0" tIns="15240" rIns="0" bIns="0" anchor="t">
            <a:spAutoFit/>
          </a:bodyPr>
          <a:lstStyle/>
          <a:p>
            <a:pPr marL="0" lvl="0" indent="0" algn="l">
              <a:lnSpc>
                <a:spcPct val="83333"/>
              </a:lnSpc>
              <a:buNone/>
            </a:pPr>
            <a:r>
              <a:rPr sz="1000" b="0" i="1" u="none" strike="noStrike">
                <a:solidFill>
                  <a:srgbClr val="999999"/>
                </a:solidFill>
                <a:latin typeface="Arial"/>
              </a:rPr>
              <a:t>How do you plan to vote in the November 2024 general election for President, U.S. Congress, and state offices?</a:t>
            </a:r>
          </a:p>
        </p:txBody>
      </p:sp>
      <p:pic>
        <p:nvPicPr>
          <p:cNvPr id="6" name="chart.13" descr="63927cfe-0ba7-4778-b608-0b96c8fb5273 chart.13"/>
          <p:cNvPicPr>
            <a:picLocks noChangeAspect="1"/>
          </p:cNvPicPr>
          <p:nvPr/>
        </p:nvPicPr>
        <p:blipFill>
          <a:blip r:embed="rId3" cstate="print"/>
          <a:stretch>
            <a:fillRect/>
          </a:stretch>
        </p:blipFill>
        <p:spPr>
          <a:xfrm>
            <a:off x="333375" y="3429000"/>
            <a:ext cx="9096375" cy="2619375"/>
          </a:xfrm>
          <a:prstGeom prst="rect">
            <a:avLst/>
          </a:prstGeom>
        </p:spPr>
      </p:pic>
      <p:pic>
        <p:nvPicPr>
          <p:cNvPr id="7" name="Vote Method Stacked" descr="832b1333-09a2-4cee-9abd-34dfdeb3cd12 Vote Method Stacked"/>
          <p:cNvPicPr>
            <a:picLocks noChangeAspect="1"/>
          </p:cNvPicPr>
          <p:nvPr/>
        </p:nvPicPr>
        <p:blipFill>
          <a:blip r:embed="rId4" cstate="print"/>
          <a:stretch>
            <a:fillRect/>
          </a:stretch>
        </p:blipFill>
        <p:spPr>
          <a:xfrm>
            <a:off x="3209925" y="857250"/>
            <a:ext cx="3333750" cy="2381250"/>
          </a:xfrm>
          <a:prstGeom prst="rect">
            <a:avLst/>
          </a:prstGeom>
        </p:spPr>
      </p:pic>
      <p:sp>
        <p:nvSpPr>
          <p:cNvPr id="8" name="Rectangle 7">
            <a:extLst>
              <a:ext uri="{FF2B5EF4-FFF2-40B4-BE49-F238E27FC236}">
                <a16:creationId xmlns:a16="http://schemas.microsoft.com/office/drawing/2014/main" id="{A94984DD-9504-92ED-7E57-4DFAD843B207}"/>
              </a:ext>
            </a:extLst>
          </p:cNvPr>
          <p:cNvSpPr/>
          <p:nvPr/>
        </p:nvSpPr>
        <p:spPr>
          <a:xfrm>
            <a:off x="2068488" y="4511040"/>
            <a:ext cx="766152" cy="495300"/>
          </a:xfrm>
          <a:prstGeom prst="rect">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Q4: US Direction">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endParaRPr lang="en-PH"/>
          </a:p>
        </p:txBody>
      </p:sp>
      <p:pic>
        <p:nvPicPr>
          <p:cNvPr id="3" name="Cygnal-Logo-RGB-Horizontal_Full MH" descr="53f29a3e-c84e-4dc8-87d6-213843b1ccab Cygnal-Logo-RGB-Horizontal_Full MH"/>
          <p:cNvPicPr>
            <a:picLocks noChangeAspect="1"/>
          </p:cNvPicPr>
          <p:nvPr/>
        </p:nvPicPr>
        <p:blipFill>
          <a:blip r:embed="rId3" cstate="print"/>
          <a:stretch>
            <a:fillRect/>
          </a:stretch>
        </p:blipFill>
        <p:spPr>
          <a:xfrm>
            <a:off x="8143875" y="6143625"/>
            <a:ext cx="1355026" cy="319725"/>
          </a:xfrm>
          <a:prstGeom prst="rect">
            <a:avLst/>
          </a:prstGeom>
        </p:spPr>
      </p:pic>
      <p:sp>
        <p:nvSpPr>
          <p:cNvPr id="4" name="US Direction" descr="ce66c224-982e-4643-beb8-49e1e00006c7 US Direction"/>
          <p:cNvSpPr/>
          <p:nvPr/>
        </p:nvSpPr>
        <p:spPr>
          <a:xfrm>
            <a:off x="523875" y="266700"/>
            <a:ext cx="8705850" cy="428625"/>
          </a:xfrm>
          <a:prstGeom prst="rect">
            <a:avLst/>
          </a:prstGeom>
          <a:noFill/>
        </p:spPr>
        <p:txBody>
          <a:bodyPr lIns="0" tIns="15240" rIns="0" bIns="0" anchor="t">
            <a:spAutoFit/>
          </a:bodyPr>
          <a:lstStyle/>
          <a:p>
            <a:pPr marL="0" lvl="0" indent="0" algn="l">
              <a:lnSpc>
                <a:spcPct val="114583"/>
              </a:lnSpc>
              <a:buNone/>
            </a:pPr>
            <a:r>
              <a:rPr sz="2400" b="1" i="0" u="none" strike="noStrike">
                <a:solidFill>
                  <a:srgbClr val="6FBC4D"/>
                </a:solidFill>
                <a:latin typeface="Arial"/>
              </a:rPr>
              <a:t>US Direction</a:t>
            </a:r>
          </a:p>
        </p:txBody>
      </p:sp>
      <p:sp>
        <p:nvSpPr>
          <p:cNvPr id="5" name="Generally speakin..." descr="b5fef457-ae1f-425b-a7c3-325f770a36d4 Generally speakin..."/>
          <p:cNvSpPr/>
          <p:nvPr/>
        </p:nvSpPr>
        <p:spPr>
          <a:xfrm>
            <a:off x="523875" y="6229350"/>
            <a:ext cx="7429500" cy="133350"/>
          </a:xfrm>
          <a:prstGeom prst="rect">
            <a:avLst/>
          </a:prstGeom>
          <a:noFill/>
        </p:spPr>
        <p:txBody>
          <a:bodyPr lIns="0" tIns="15240" rIns="0" bIns="0" anchor="t">
            <a:spAutoFit/>
          </a:bodyPr>
          <a:lstStyle/>
          <a:p>
            <a:pPr marL="0" lvl="0" indent="0" algn="l">
              <a:lnSpc>
                <a:spcPct val="83333"/>
              </a:lnSpc>
              <a:buNone/>
            </a:pPr>
            <a:r>
              <a:rPr sz="1000" b="0" i="1" u="none" strike="noStrike">
                <a:solidFill>
                  <a:srgbClr val="999999"/>
                </a:solidFill>
                <a:latin typeface="Arial"/>
              </a:rPr>
              <a:t>Generally speaking, would you say things in the United States are headed in the right direction or off on the wrong track?</a:t>
            </a:r>
          </a:p>
        </p:txBody>
      </p:sp>
      <p:pic>
        <p:nvPicPr>
          <p:cNvPr id="6" name="chart.28" descr="c125f21f-dc54-4e79-a1fe-bc6146970d1e chart.28"/>
          <p:cNvPicPr>
            <a:picLocks noChangeAspect="1"/>
          </p:cNvPicPr>
          <p:nvPr/>
        </p:nvPicPr>
        <p:blipFill>
          <a:blip r:embed="rId4" cstate="print"/>
          <a:stretch>
            <a:fillRect/>
          </a:stretch>
        </p:blipFill>
        <p:spPr>
          <a:xfrm>
            <a:off x="333375" y="3429000"/>
            <a:ext cx="9096375" cy="2619375"/>
          </a:xfrm>
          <a:prstGeom prst="rect">
            <a:avLst/>
          </a:prstGeom>
        </p:spPr>
      </p:pic>
      <p:pic>
        <p:nvPicPr>
          <p:cNvPr id="7" name="RDWT Stacked" descr="7a7bfe6c-9450-4755-a466-985a7c2d8471 RDWT Stacked"/>
          <p:cNvPicPr>
            <a:picLocks noChangeAspect="1"/>
          </p:cNvPicPr>
          <p:nvPr/>
        </p:nvPicPr>
        <p:blipFill>
          <a:blip r:embed="rId5" cstate="print"/>
          <a:stretch>
            <a:fillRect/>
          </a:stretch>
        </p:blipFill>
        <p:spPr>
          <a:xfrm>
            <a:off x="3209925" y="857250"/>
            <a:ext cx="3333750" cy="2381250"/>
          </a:xfrm>
          <a:prstGeom prst="rect">
            <a:avLst/>
          </a:prstGeom>
        </p:spPr>
      </p:pic>
      <p:sp>
        <p:nvSpPr>
          <p:cNvPr id="9" name="Rectangle 8">
            <a:extLst>
              <a:ext uri="{FF2B5EF4-FFF2-40B4-BE49-F238E27FC236}">
                <a16:creationId xmlns:a16="http://schemas.microsoft.com/office/drawing/2014/main" id="{BB80C335-8F26-CE9A-6256-600A31A54A7D}"/>
              </a:ext>
            </a:extLst>
          </p:cNvPr>
          <p:cNvSpPr/>
          <p:nvPr/>
        </p:nvSpPr>
        <p:spPr>
          <a:xfrm>
            <a:off x="5207928" y="4191000"/>
            <a:ext cx="613752" cy="495300"/>
          </a:xfrm>
          <a:prstGeom prst="rect">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US Direction - Trend">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endParaRPr lang="en-PH"/>
          </a:p>
        </p:txBody>
      </p:sp>
      <p:pic>
        <p:nvPicPr>
          <p:cNvPr id="3" name="Cygnal-Logo-RGB-Horizontal_Full MH" descr="53f29a3e-c84e-4dc8-87d6-213843b1ccab Cygnal-Logo-RGB-Horizontal_Full MH"/>
          <p:cNvPicPr>
            <a:picLocks noChangeAspect="1"/>
          </p:cNvPicPr>
          <p:nvPr/>
        </p:nvPicPr>
        <p:blipFill>
          <a:blip r:embed="rId2" cstate="print"/>
          <a:stretch>
            <a:fillRect/>
          </a:stretch>
        </p:blipFill>
        <p:spPr>
          <a:xfrm>
            <a:off x="8143875" y="6143625"/>
            <a:ext cx="1355026" cy="319725"/>
          </a:xfrm>
          <a:prstGeom prst="rect">
            <a:avLst/>
          </a:prstGeom>
        </p:spPr>
      </p:pic>
      <p:sp>
        <p:nvSpPr>
          <p:cNvPr id="4" name="Trend: US Direction" descr="15f18361-6419-4419-a46a-699d5fec2ea0 Trend: US Direction"/>
          <p:cNvSpPr/>
          <p:nvPr/>
        </p:nvSpPr>
        <p:spPr>
          <a:xfrm>
            <a:off x="521018" y="266700"/>
            <a:ext cx="8705850" cy="428625"/>
          </a:xfrm>
          <a:prstGeom prst="rect">
            <a:avLst/>
          </a:prstGeom>
          <a:noFill/>
        </p:spPr>
        <p:txBody>
          <a:bodyPr lIns="0" tIns="15240" rIns="0" bIns="0" anchor="t">
            <a:spAutoFit/>
          </a:bodyPr>
          <a:lstStyle/>
          <a:p>
            <a:pPr marL="0" lvl="0" indent="0" algn="l">
              <a:lnSpc>
                <a:spcPct val="114583"/>
              </a:lnSpc>
              <a:buNone/>
            </a:pPr>
            <a:r>
              <a:rPr sz="2400" b="1" i="0" u="none" strike="noStrike">
                <a:solidFill>
                  <a:srgbClr val="6FBC4D"/>
                </a:solidFill>
                <a:latin typeface="Arial"/>
              </a:rPr>
              <a:t>Trend: US Direction</a:t>
            </a:r>
          </a:p>
        </p:txBody>
      </p:sp>
      <p:pic>
        <p:nvPicPr>
          <p:cNvPr id="5" name="chart.25" descr="a82fcbd6-44c3-41b3-b47f-ea662ea3ba95 chart.25"/>
          <p:cNvPicPr>
            <a:picLocks noChangeAspect="1"/>
          </p:cNvPicPr>
          <p:nvPr/>
        </p:nvPicPr>
        <p:blipFill>
          <a:blip r:embed="rId3" cstate="print"/>
          <a:stretch>
            <a:fillRect/>
          </a:stretch>
        </p:blipFill>
        <p:spPr>
          <a:xfrm>
            <a:off x="376238" y="1238250"/>
            <a:ext cx="8420100" cy="4667250"/>
          </a:xfrm>
          <a:prstGeom prst="rect">
            <a:avLst/>
          </a:prstGeom>
        </p:spPr>
      </p:pic>
      <p:sp>
        <p:nvSpPr>
          <p:cNvPr id="6" name="Definitely the wr..." descr="03ee61d5-00c7-4a18-9b51-38b51724d915 Definitely the wr..."/>
          <p:cNvSpPr/>
          <p:nvPr/>
        </p:nvSpPr>
        <p:spPr>
          <a:xfrm>
            <a:off x="8420100" y="3214688"/>
            <a:ext cx="1047750" cy="2381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BB6E27"/>
                </a:solidFill>
                <a:latin typeface="Arial"/>
              </a:rPr>
              <a:t>Definitely </a:t>
            </a:r>
          </a:p>
          <a:p>
            <a:pPr marL="0" lvl="0" indent="0" algn="l">
              <a:lnSpc>
                <a:spcPct val="83333"/>
              </a:lnSpc>
              <a:buNone/>
            </a:pPr>
            <a:r>
              <a:rPr sz="900" b="0" i="0" u="none" strike="noStrike">
                <a:solidFill>
                  <a:srgbClr val="BB6E27"/>
                </a:solidFill>
                <a:latin typeface="Arial"/>
              </a:rPr>
              <a:t>the wrong track</a:t>
            </a:r>
          </a:p>
        </p:txBody>
      </p:sp>
      <p:sp>
        <p:nvSpPr>
          <p:cNvPr id="7" name="Definitely the ri..." descr="3b82a52a-8e17-4204-bc9a-2a5a62fcdc7a Definitely the ri..."/>
          <p:cNvSpPr/>
          <p:nvPr/>
        </p:nvSpPr>
        <p:spPr>
          <a:xfrm>
            <a:off x="8420100" y="4238625"/>
            <a:ext cx="1047750" cy="2381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398BD0"/>
                </a:solidFill>
                <a:latin typeface="Arial"/>
              </a:rPr>
              <a:t>Definitely the </a:t>
            </a:r>
          </a:p>
          <a:p>
            <a:pPr marL="0" lvl="0" indent="0" algn="l">
              <a:lnSpc>
                <a:spcPct val="83333"/>
              </a:lnSpc>
              <a:buNone/>
            </a:pPr>
            <a:r>
              <a:rPr sz="900" b="0" i="0" u="none" strike="noStrike">
                <a:solidFill>
                  <a:srgbClr val="398BD0"/>
                </a:solidFill>
                <a:latin typeface="Arial"/>
              </a:rPr>
              <a:t>right direction</a:t>
            </a:r>
          </a:p>
        </p:txBody>
      </p:sp>
      <p:sp>
        <p:nvSpPr>
          <p:cNvPr id="8" name="Unsure" descr="03e8e07a-63d8-456e-9f52-230c04274906 Unsure"/>
          <p:cNvSpPr/>
          <p:nvPr/>
        </p:nvSpPr>
        <p:spPr>
          <a:xfrm>
            <a:off x="8420100" y="4676775"/>
            <a:ext cx="1047750" cy="1238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868686"/>
                </a:solidFill>
                <a:latin typeface="Arial"/>
              </a:rPr>
              <a:t>Unsure</a:t>
            </a:r>
          </a:p>
        </p:txBody>
      </p:sp>
      <p:sp>
        <p:nvSpPr>
          <p:cNvPr id="9" name="Mostly the wrong ..." descr="1d5a0b47-1cac-4403-85cd-89b8569328ab Mostly the wrong ..."/>
          <p:cNvSpPr/>
          <p:nvPr/>
        </p:nvSpPr>
        <p:spPr>
          <a:xfrm>
            <a:off x="8420100" y="3543300"/>
            <a:ext cx="1047750" cy="2381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ED7D31"/>
                </a:solidFill>
                <a:latin typeface="Arial"/>
              </a:rPr>
              <a:t>Mostly the </a:t>
            </a:r>
          </a:p>
          <a:p>
            <a:pPr marL="0" lvl="0" indent="0" algn="l">
              <a:lnSpc>
                <a:spcPct val="83333"/>
              </a:lnSpc>
              <a:buNone/>
            </a:pPr>
            <a:r>
              <a:rPr sz="900" b="0" i="0" u="none" strike="noStrike">
                <a:solidFill>
                  <a:srgbClr val="ED7D31"/>
                </a:solidFill>
                <a:latin typeface="Arial"/>
              </a:rPr>
              <a:t>wrong track</a:t>
            </a:r>
          </a:p>
        </p:txBody>
      </p:sp>
      <p:sp>
        <p:nvSpPr>
          <p:cNvPr id="10" name="Mostly the right ..." descr="c9c5cf51-024e-4cf8-bd68-586259763de7 Mostly the right ..."/>
          <p:cNvSpPr/>
          <p:nvPr/>
        </p:nvSpPr>
        <p:spPr>
          <a:xfrm>
            <a:off x="8420100" y="3819525"/>
            <a:ext cx="1047750" cy="2381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65CDFA"/>
                </a:solidFill>
                <a:latin typeface="Arial"/>
              </a:rPr>
              <a:t>Mostly the </a:t>
            </a:r>
          </a:p>
          <a:p>
            <a:pPr marL="0" lvl="0" indent="0" algn="l">
              <a:lnSpc>
                <a:spcPct val="83333"/>
              </a:lnSpc>
              <a:buNone/>
            </a:pPr>
            <a:r>
              <a:rPr sz="900" b="0" i="0" u="none" strike="noStrike">
                <a:solidFill>
                  <a:srgbClr val="65CDFA"/>
                </a:solidFill>
                <a:latin typeface="Arial"/>
              </a:rPr>
              <a:t>right direction</a:t>
            </a:r>
          </a:p>
        </p:txBody>
      </p:sp>
      <p:sp>
        <p:nvSpPr>
          <p:cNvPr id="11" name="Wrong track" descr="6cb93bfb-0fbb-4a0e-97b4-a0dfcbb03fe0 Wrong track"/>
          <p:cNvSpPr/>
          <p:nvPr/>
        </p:nvSpPr>
        <p:spPr>
          <a:xfrm>
            <a:off x="8420100" y="2000250"/>
            <a:ext cx="1047750" cy="2381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9E480E"/>
                </a:solidFill>
                <a:latin typeface="Arial"/>
              </a:rPr>
              <a:t>Wrong track</a:t>
            </a:r>
          </a:p>
        </p:txBody>
      </p:sp>
      <p:sp>
        <p:nvSpPr>
          <p:cNvPr id="12" name="Right direction" descr="6ca55cf8-c6eb-47de-8af6-afb917e02a89 Right direction"/>
          <p:cNvSpPr/>
          <p:nvPr/>
        </p:nvSpPr>
        <p:spPr>
          <a:xfrm>
            <a:off x="8420100" y="3071812"/>
            <a:ext cx="1047750" cy="238125"/>
          </a:xfrm>
          <a:prstGeom prst="rect">
            <a:avLst/>
          </a:prstGeom>
          <a:noFill/>
        </p:spPr>
        <p:txBody>
          <a:bodyPr lIns="0" tIns="15240" rIns="0" bIns="0" anchor="t">
            <a:spAutoFit/>
          </a:bodyPr>
          <a:lstStyle/>
          <a:p>
            <a:pPr marL="0" lvl="0" indent="0" algn="l">
              <a:lnSpc>
                <a:spcPct val="83333"/>
              </a:lnSpc>
              <a:buNone/>
            </a:pPr>
            <a:r>
              <a:rPr sz="900" b="0" i="0" u="none" strike="noStrike">
                <a:solidFill>
                  <a:srgbClr val="0B2943"/>
                </a:solidFill>
                <a:latin typeface="Arial"/>
              </a:rPr>
              <a:t>Right direction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Q5: Generic Ballot">
    <p:spTree>
      <p:nvGrpSpPr>
        <p:cNvPr id="1" name=""/>
        <p:cNvGrpSpPr/>
        <p:nvPr/>
      </p:nvGrpSpPr>
      <p:grpSpPr>
        <a:xfrm>
          <a:off x="0" y="0"/>
          <a:ext cx="0" cy="0"/>
          <a:chOff x="0" y="0"/>
          <a:chExt cx="0" cy="0"/>
        </a:xfrm>
      </p:grpSpPr>
      <p:sp>
        <p:nvSpPr>
          <p:cNvPr id="2" name="Shape" descr="7600a164-5fe9-4721-8f28-403c235848ba Shape"/>
          <p:cNvSpPr/>
          <p:nvPr/>
        </p:nvSpPr>
        <p:spPr>
          <a:xfrm flipH="1">
            <a:off x="285750" y="285750"/>
            <a:ext cx="47625" cy="381000"/>
          </a:xfrm>
          <a:prstGeom prst="rect">
            <a:avLst/>
          </a:prstGeom>
          <a:solidFill>
            <a:srgbClr val="ED7D31"/>
          </a:solidFill>
          <a:ln w="19050">
            <a:solidFill>
              <a:srgbClr val="ED7D31"/>
            </a:solidFill>
            <a:prstDash val="solid"/>
          </a:ln>
        </p:spPr>
        <p:txBody>
          <a:bodyPr/>
          <a:lstStyle/>
          <a:p>
            <a:endParaRPr lang="en-PH"/>
          </a:p>
        </p:txBody>
      </p:sp>
      <p:pic>
        <p:nvPicPr>
          <p:cNvPr id="3" name="Cygnal-Logo-RGB-Horizontal_Full MH" descr="53f29a3e-c84e-4dc8-87d6-213843b1ccab Cygnal-Logo-RGB-Horizontal_Full MH"/>
          <p:cNvPicPr>
            <a:picLocks noChangeAspect="1"/>
          </p:cNvPicPr>
          <p:nvPr/>
        </p:nvPicPr>
        <p:blipFill>
          <a:blip r:embed="rId2" cstate="print"/>
          <a:stretch>
            <a:fillRect/>
          </a:stretch>
        </p:blipFill>
        <p:spPr>
          <a:xfrm>
            <a:off x="8143875" y="6143625"/>
            <a:ext cx="1355026" cy="319725"/>
          </a:xfrm>
          <a:prstGeom prst="rect">
            <a:avLst/>
          </a:prstGeom>
        </p:spPr>
      </p:pic>
      <p:sp>
        <p:nvSpPr>
          <p:cNvPr id="4" name="Generic Ballot" descr="f07f5981-3ae8-437d-9355-813bbe0b91b7 Generic Ballot"/>
          <p:cNvSpPr/>
          <p:nvPr/>
        </p:nvSpPr>
        <p:spPr>
          <a:xfrm>
            <a:off x="523875" y="266700"/>
            <a:ext cx="8705850" cy="428625"/>
          </a:xfrm>
          <a:prstGeom prst="rect">
            <a:avLst/>
          </a:prstGeom>
          <a:noFill/>
        </p:spPr>
        <p:txBody>
          <a:bodyPr lIns="0" tIns="15240" rIns="0" bIns="0" anchor="t">
            <a:spAutoFit/>
          </a:bodyPr>
          <a:lstStyle/>
          <a:p>
            <a:pPr marL="0" lvl="0" indent="0" algn="l">
              <a:lnSpc>
                <a:spcPct val="114583"/>
              </a:lnSpc>
              <a:buNone/>
            </a:pPr>
            <a:r>
              <a:rPr sz="2400" b="1" i="0" u="none" strike="noStrike">
                <a:solidFill>
                  <a:srgbClr val="6FBC4D"/>
                </a:solidFill>
                <a:latin typeface="Arial"/>
              </a:rPr>
              <a:t>Generic Ballot</a:t>
            </a:r>
          </a:p>
        </p:txBody>
      </p:sp>
      <p:sp>
        <p:nvSpPr>
          <p:cNvPr id="5" name="If the November 2..." descr="69421a72-a057-4140-ba61-66bc96de2b53 If the November 2..."/>
          <p:cNvSpPr/>
          <p:nvPr/>
        </p:nvSpPr>
        <p:spPr>
          <a:xfrm>
            <a:off x="523875" y="6162675"/>
            <a:ext cx="7429500" cy="266700"/>
          </a:xfrm>
          <a:prstGeom prst="rect">
            <a:avLst/>
          </a:prstGeom>
          <a:noFill/>
        </p:spPr>
        <p:txBody>
          <a:bodyPr lIns="0" tIns="15240" rIns="0" bIns="0" anchor="t">
            <a:spAutoFit/>
          </a:bodyPr>
          <a:lstStyle/>
          <a:p>
            <a:pPr marL="0" lvl="0" indent="0" algn="l">
              <a:lnSpc>
                <a:spcPct val="83333"/>
              </a:lnSpc>
              <a:buNone/>
            </a:pPr>
            <a:r>
              <a:rPr sz="1000" b="0" i="1" u="none" strike="noStrike">
                <a:solidFill>
                  <a:srgbClr val="999999"/>
                </a:solidFill>
                <a:latin typeface="Arial"/>
              </a:rPr>
              <a:t>If the November 2024 general election was held today, and you had to make a choice, would you vote for the Republican or Democratic candidate for U.S. Congress?</a:t>
            </a:r>
          </a:p>
        </p:txBody>
      </p:sp>
      <p:pic>
        <p:nvPicPr>
          <p:cNvPr id="6" name="chart.45" descr="b5d4c91e-4fd7-46a3-bb8b-d186ba3f9268 chart.45"/>
          <p:cNvPicPr>
            <a:picLocks noChangeAspect="1"/>
          </p:cNvPicPr>
          <p:nvPr/>
        </p:nvPicPr>
        <p:blipFill>
          <a:blip r:embed="rId3" cstate="print"/>
          <a:stretch>
            <a:fillRect/>
          </a:stretch>
        </p:blipFill>
        <p:spPr>
          <a:xfrm>
            <a:off x="333375" y="3429000"/>
            <a:ext cx="9096375" cy="2619375"/>
          </a:xfrm>
          <a:prstGeom prst="rect">
            <a:avLst/>
          </a:prstGeom>
        </p:spPr>
      </p:pic>
      <p:pic>
        <p:nvPicPr>
          <p:cNvPr id="7" name="viz.Ballot1.Stacked" descr="bfcce953-a5b6-4cca-8fd6-20809d75a971 viz.Ballot1.Stacked"/>
          <p:cNvPicPr>
            <a:picLocks noChangeAspect="1"/>
          </p:cNvPicPr>
          <p:nvPr/>
        </p:nvPicPr>
        <p:blipFill>
          <a:blip r:embed="rId4" cstate="print"/>
          <a:stretch>
            <a:fillRect/>
          </a:stretch>
        </p:blipFill>
        <p:spPr>
          <a:xfrm>
            <a:off x="3209925" y="857250"/>
            <a:ext cx="3333750" cy="2381250"/>
          </a:xfrm>
          <a:prstGeom prst="rect">
            <a:avLst/>
          </a:prstGeom>
        </p:spPr>
      </p:pic>
      <p:sp>
        <p:nvSpPr>
          <p:cNvPr id="8" name="Rectangle 7">
            <a:extLst>
              <a:ext uri="{FF2B5EF4-FFF2-40B4-BE49-F238E27FC236}">
                <a16:creationId xmlns:a16="http://schemas.microsoft.com/office/drawing/2014/main" id="{82B1F11E-6607-207A-1214-F72ADCFC8ED3}"/>
              </a:ext>
            </a:extLst>
          </p:cNvPr>
          <p:cNvSpPr/>
          <p:nvPr/>
        </p:nvSpPr>
        <p:spPr>
          <a:xfrm>
            <a:off x="5809908" y="4183380"/>
            <a:ext cx="202272" cy="495300"/>
          </a:xfrm>
          <a:prstGeom prst="rect">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B08378C-B599-9F08-6C61-0F28470075DE}"/>
              </a:ext>
            </a:extLst>
          </p:cNvPr>
          <p:cNvSpPr/>
          <p:nvPr/>
        </p:nvSpPr>
        <p:spPr>
          <a:xfrm>
            <a:off x="5809908" y="5730240"/>
            <a:ext cx="194652" cy="243840"/>
          </a:xfrm>
          <a:prstGeom prst="rect">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AF47548-DDB3-F0AC-B039-44ADB661376A}"/>
              </a:ext>
            </a:extLst>
          </p:cNvPr>
          <p:cNvSpPr/>
          <p:nvPr/>
        </p:nvSpPr>
        <p:spPr>
          <a:xfrm>
            <a:off x="2975268" y="4191000"/>
            <a:ext cx="819492" cy="495300"/>
          </a:xfrm>
          <a:prstGeom prst="rect">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theme/theme1.xml><?xml version="1.0" encoding="utf-8"?>
<a:theme xmlns:a="http://schemas.openxmlformats.org/drawingml/2006/main" name="Office Theme">
  <a:themeElements>
    <a:clrScheme name="Displayr Export">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D0762988FEA4E86AEBDE7F6DC9467" ma:contentTypeVersion="17" ma:contentTypeDescription="Create a new document." ma:contentTypeScope="" ma:versionID="b76a860e29b4ad767e7aaa913e087c8a">
  <xsd:schema xmlns:xsd="http://www.w3.org/2001/XMLSchema" xmlns:xs="http://www.w3.org/2001/XMLSchema" xmlns:p="http://schemas.microsoft.com/office/2006/metadata/properties" xmlns:ns2="df0b255a-3b40-4894-86de-d821f87295f1" xmlns:ns3="0ce770b6-d9a8-46ae-8e7f-20eebfd6d09b" targetNamespace="http://schemas.microsoft.com/office/2006/metadata/properties" ma:root="true" ma:fieldsID="2706c2962d43a0ce5846a65d50ab14af" ns2:_="" ns3:_="">
    <xsd:import namespace="df0b255a-3b40-4894-86de-d821f87295f1"/>
    <xsd:import namespace="0ce770b6-d9a8-46ae-8e7f-20eebfd6d09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0b255a-3b40-4894-86de-d821f87295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1115a7a-5218-42b4-a625-7866f9cc26f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e770b6-d9a8-46ae-8e7f-20eebfd6d09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e2e74e3-fe0e-4235-bc11-cbc9302d5f46}" ma:internalName="TaxCatchAll" ma:showField="CatchAllData" ma:web="0ce770b6-d9a8-46ae-8e7f-20eebfd6d0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0C0786-6E42-4867-9EEB-60EDBD378F7A}">
  <ds:schemaRefs>
    <ds:schemaRef ds:uri="http://schemas.microsoft.com/sharepoint/v3/contenttype/forms"/>
  </ds:schemaRefs>
</ds:datastoreItem>
</file>

<file path=customXml/itemProps2.xml><?xml version="1.0" encoding="utf-8"?>
<ds:datastoreItem xmlns:ds="http://schemas.openxmlformats.org/officeDocument/2006/customXml" ds:itemID="{EA7DADAE-956D-4171-B1A9-DD94C6797860}">
  <ds:schemaRefs>
    <ds:schemaRef ds:uri="0ce770b6-d9a8-46ae-8e7f-20eebfd6d09b"/>
    <ds:schemaRef ds:uri="df0b255a-3b40-4894-86de-d821f87295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3682</Words>
  <Application>Microsoft Macintosh PowerPoint</Application>
  <PresentationFormat>Custom</PresentationFormat>
  <Paragraphs>271</Paragraphs>
  <Slides>46</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Calibri</vt:lpstr>
      <vt:lpstr>Helvetica Neue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21363 Cygnal-National (Nov'23)-Deck.Q</dc:title>
  <dc:creator>unknown</dc:creator>
  <cp:lastModifiedBy>Audrey Halpin</cp:lastModifiedBy>
  <cp:revision>2</cp:revision>
  <dcterms:created xsi:type="dcterms:W3CDTF">2023-11-02T16:06:26Z</dcterms:created>
  <dcterms:modified xsi:type="dcterms:W3CDTF">2023-11-07T16:52:34Z</dcterms:modified>
</cp:coreProperties>
</file>