
<file path=[Content_Types].xml><?xml version="1.0" encoding="utf-8"?>
<Types xmlns="http://schemas.openxmlformats.org/package/2006/content-types">
  <Default Extension="bin" ContentType="image/jp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0"/>
  </p:notesMasterIdLst>
  <p:sldIdLst>
    <p:sldId id="256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680" r:id="rId19"/>
  </p:sldIdLst>
  <p:sldSz cx="9753600" cy="6667500"/>
  <p:notesSz cx="6858000" cy="9144000"/>
  <p:defaultTextStyle>
    <a:defPPr/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48F06-4813-E26A-8CD0-46785C47FB8B}" v="5" dt="2024-09-13T16:15:44.181"/>
    <p1510:client id="{89827F48-21F6-0EEE-83A0-D25D2C92EFEA}" v="3" dt="2024-09-13T16:13:46.567"/>
    <p1510:client id="{E4674FF6-03FB-00BC-6FBD-4A928076DF48}" v="4" dt="2024-09-13T16:38:26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Shucard" userId="S::ryansh@cygn.al::24b1d1e1-5f42-4853-941b-7938b80001d4" providerId="AD" clId="Web-{89827F48-21F6-0EEE-83A0-D25D2C92EFEA}"/>
    <pc:docChg chg="modSld">
      <pc:chgData name="Ryan Shucard" userId="S::ryansh@cygn.al::24b1d1e1-5f42-4853-941b-7938b80001d4" providerId="AD" clId="Web-{89827F48-21F6-0EEE-83A0-D25D2C92EFEA}" dt="2024-09-13T16:13:46.567" v="2"/>
      <pc:docMkLst>
        <pc:docMk/>
      </pc:docMkLst>
      <pc:sldChg chg="delSp modSp">
        <pc:chgData name="Ryan Shucard" userId="S::ryansh@cygn.al::24b1d1e1-5f42-4853-941b-7938b80001d4" providerId="AD" clId="Web-{89827F48-21F6-0EEE-83A0-D25D2C92EFEA}" dt="2024-09-13T16:13:46.567" v="2"/>
        <pc:sldMkLst>
          <pc:docMk/>
          <pc:sldMk cId="3177328513" sldId="680"/>
        </pc:sldMkLst>
        <pc:spChg chg="del">
          <ac:chgData name="Ryan Shucard" userId="S::ryansh@cygn.al::24b1d1e1-5f42-4853-941b-7938b80001d4" providerId="AD" clId="Web-{89827F48-21F6-0EEE-83A0-D25D2C92EFEA}" dt="2024-09-13T16:13:30.848" v="0"/>
          <ac:spMkLst>
            <pc:docMk/>
            <pc:sldMk cId="3177328513" sldId="680"/>
            <ac:spMk id="9" creationId="{89A452A7-DE59-03AC-8784-A895E1E260D6}"/>
          </ac:spMkLst>
        </pc:spChg>
        <pc:picChg chg="del mod">
          <ac:chgData name="Ryan Shucard" userId="S::ryansh@cygn.al::24b1d1e1-5f42-4853-941b-7938b80001d4" providerId="AD" clId="Web-{89827F48-21F6-0EEE-83A0-D25D2C92EFEA}" dt="2024-09-13T16:13:46.567" v="2"/>
          <ac:picMkLst>
            <pc:docMk/>
            <pc:sldMk cId="3177328513" sldId="680"/>
            <ac:picMk id="4" creationId="{4183FBBC-03E3-8D00-79FF-8ED558BFAF9C}"/>
          </ac:picMkLst>
        </pc:picChg>
      </pc:sldChg>
    </pc:docChg>
  </pc:docChgLst>
  <pc:docChgLst>
    <pc:chgData name="Chris Lane" userId="S::chrisl@cygn.al::9bdfe29b-cb7e-46ca-a815-2617baa445db" providerId="AD" clId="Web-{2E248F06-4813-E26A-8CD0-46785C47FB8B}"/>
    <pc:docChg chg="delSld">
      <pc:chgData name="Chris Lane" userId="S::chrisl@cygn.al::9bdfe29b-cb7e-46ca-a815-2617baa445db" providerId="AD" clId="Web-{2E248F06-4813-E26A-8CD0-46785C47FB8B}" dt="2024-09-13T16:15:44.181" v="4"/>
      <pc:docMkLst>
        <pc:docMk/>
      </pc:docMkLst>
      <pc:sldChg chg="del">
        <pc:chgData name="Chris Lane" userId="S::chrisl@cygn.al::9bdfe29b-cb7e-46ca-a815-2617baa445db" providerId="AD" clId="Web-{2E248F06-4813-E26A-8CD0-46785C47FB8B}" dt="2024-09-13T16:14:42.134" v="0"/>
        <pc:sldMkLst>
          <pc:docMk/>
          <pc:sldMk cId="0" sldId="260"/>
        </pc:sldMkLst>
      </pc:sldChg>
      <pc:sldChg chg="del">
        <pc:chgData name="Chris Lane" userId="S::chrisl@cygn.al::9bdfe29b-cb7e-46ca-a815-2617baa445db" providerId="AD" clId="Web-{2E248F06-4813-E26A-8CD0-46785C47FB8B}" dt="2024-09-13T16:14:50.665" v="1"/>
        <pc:sldMkLst>
          <pc:docMk/>
          <pc:sldMk cId="0" sldId="261"/>
        </pc:sldMkLst>
      </pc:sldChg>
      <pc:sldChg chg="del">
        <pc:chgData name="Chris Lane" userId="S::chrisl@cygn.al::9bdfe29b-cb7e-46ca-a815-2617baa445db" providerId="AD" clId="Web-{2E248F06-4813-E26A-8CD0-46785C47FB8B}" dt="2024-09-13T16:14:52.978" v="2"/>
        <pc:sldMkLst>
          <pc:docMk/>
          <pc:sldMk cId="0" sldId="262"/>
        </pc:sldMkLst>
      </pc:sldChg>
      <pc:sldChg chg="del">
        <pc:chgData name="Chris Lane" userId="S::chrisl@cygn.al::9bdfe29b-cb7e-46ca-a815-2617baa445db" providerId="AD" clId="Web-{2E248F06-4813-E26A-8CD0-46785C47FB8B}" dt="2024-09-13T16:15:44.181" v="4"/>
        <pc:sldMkLst>
          <pc:docMk/>
          <pc:sldMk cId="0" sldId="275"/>
        </pc:sldMkLst>
      </pc:sldChg>
      <pc:sldChg chg="del">
        <pc:chgData name="Chris Lane" userId="S::chrisl@cygn.al::9bdfe29b-cb7e-46ca-a815-2617baa445db" providerId="AD" clId="Web-{2E248F06-4813-E26A-8CD0-46785C47FB8B}" dt="2024-09-13T16:15:29.493" v="3"/>
        <pc:sldMkLst>
          <pc:docMk/>
          <pc:sldMk cId="0" sldId="278"/>
        </pc:sldMkLst>
      </pc:sldChg>
    </pc:docChg>
  </pc:docChgLst>
  <pc:docChgLst>
    <pc:chgData name="Chris Kratzer" userId="S::chrisk@cygn.al::a3294dff-04e9-4b76-826a-46132e5a8de4" providerId="AD" clId="Web-{E4674FF6-03FB-00BC-6FBD-4A928076DF48}"/>
    <pc:docChg chg="modSld">
      <pc:chgData name="Chris Kratzer" userId="S::chrisk@cygn.al::a3294dff-04e9-4b76-826a-46132e5a8de4" providerId="AD" clId="Web-{E4674FF6-03FB-00BC-6FBD-4A928076DF48}" dt="2024-09-13T16:38:23.221" v="1" actId="20577"/>
      <pc:docMkLst>
        <pc:docMk/>
      </pc:docMkLst>
      <pc:sldChg chg="modSp">
        <pc:chgData name="Chris Kratzer" userId="S::chrisk@cygn.al::a3294dff-04e9-4b76-826a-46132e5a8de4" providerId="AD" clId="Web-{E4674FF6-03FB-00BC-6FBD-4A928076DF48}" dt="2024-09-13T16:38:23.221" v="1" actId="20577"/>
        <pc:sldMkLst>
          <pc:docMk/>
          <pc:sldMk cId="0" sldId="270"/>
        </pc:sldMkLst>
        <pc:spChg chg="mod">
          <ac:chgData name="Chris Kratzer" userId="S::chrisk@cygn.al::a3294dff-04e9-4b76-826a-46132e5a8de4" providerId="AD" clId="Web-{E4674FF6-03FB-00BC-6FBD-4A928076DF48}" dt="2024-09-13T16:38:23.221" v="1" actId="20577"/>
          <ac:spMkLst>
            <pc:docMk/>
            <pc:sldMk cId="0" sldId="270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F87C-AB53-4A4C-A058-6B4CE4C97F56}" type="datetimeFigureOut">
              <a:t>9/13/2024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C9BE4-611D-4C92-ACDF-CFB8A649F85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2071246"/>
            <a:ext cx="8290560" cy="1429191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3778250"/>
            <a:ext cx="6827520" cy="170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67009"/>
            <a:ext cx="2194560" cy="5688982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67009"/>
            <a:ext cx="6421120" cy="5688982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gnal MMap - How to 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 descr="7600a164-5fe9-4721-8f28-403c235848ba Shape">
            <a:extLst>
              <a:ext uri="{FF2B5EF4-FFF2-40B4-BE49-F238E27FC236}">
                <a16:creationId xmlns:a16="http://schemas.microsoft.com/office/drawing/2014/main" id="{395CA967-B147-6313-0B13-A1F4953B0C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PH"/>
          </a:p>
        </p:txBody>
      </p:sp>
      <p:pic>
        <p:nvPicPr>
          <p:cNvPr id="4" name="Cygnal-Logo-RGB-Horizontal_Full MH" descr="53f29a3e-c84e-4dc8-87d6-213843b1ccab Cygnal-Logo-RGB-Horizontal_Full MH">
            <a:extLst>
              <a:ext uri="{FF2B5EF4-FFF2-40B4-BE49-F238E27FC236}">
                <a16:creationId xmlns:a16="http://schemas.microsoft.com/office/drawing/2014/main" id="{1633A210-40BE-6F64-0826-B279BC40A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5" name="Message Mapping: ..." descr="63c1d212-9a1b-4588-b9f0-be7dc69faf5b Message Mapping: ...">
            <a:extLst>
              <a:ext uri="{FF2B5EF4-FFF2-40B4-BE49-F238E27FC236}">
                <a16:creationId xmlns:a16="http://schemas.microsoft.com/office/drawing/2014/main" id="{43C6AC56-F032-E65D-B4C0-50FE25B93A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23875" y="266699"/>
            <a:ext cx="8705850" cy="42840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lang="en-US" sz="2400" b="1" i="0" u="none" strike="noStrike">
                <a:solidFill>
                  <a:srgbClr val="6FBC4D"/>
                </a:solidFill>
                <a:latin typeface="Arial"/>
              </a:rPr>
              <a:t>How to Read a </a:t>
            </a:r>
            <a:r>
              <a:rPr lang="en-US" sz="2400" b="1" i="0" u="none" strike="noStrike" err="1">
                <a:solidFill>
                  <a:srgbClr val="6FBC4D"/>
                </a:solidFill>
                <a:latin typeface="Arial"/>
              </a:rPr>
              <a:t>Cygnal</a:t>
            </a:r>
            <a:r>
              <a:rPr lang="en-US" sz="2400" b="1" i="0" u="none" strike="noStrike">
                <a:solidFill>
                  <a:srgbClr val="6FBC4D"/>
                </a:solidFill>
                <a:latin typeface="Arial"/>
              </a:rPr>
              <a:t> Message Map</a:t>
            </a:r>
            <a:endParaRPr lang="en-US">
              <a:solidFill>
                <a:srgbClr val="6FBC4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A4933-3E12-161D-95FC-5BEBBBFD2A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1320" y="3041069"/>
            <a:ext cx="174022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>
                <a:latin typeface="Arial" panose="020B0604020202020204" pitchFamily="34" charset="0"/>
                <a:cs typeface="Arial" panose="020B0604020202020204" pitchFamily="34" charset="0"/>
              </a:rPr>
              <a:t>Net Impact</a:t>
            </a:r>
            <a:r>
              <a:rPr lang="en-US" sz="13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(Y Axis)</a:t>
            </a: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The vertical position of each messages indicates the NET impact – or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popularity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– of each message. Messages with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highest position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have the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broadest appeal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. The closer a message is to the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of Net Impact, the more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drag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it has meaning it can cut against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29940-2A00-5C13-728D-16A0BFD6A9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1595" y="958353"/>
            <a:ext cx="178117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 (X Axis)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The horizontal position of each messages indicates the message’s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persuasion power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– the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most important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function. Messages positioned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furthest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to the right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most effective in changing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 voter's opinion. Pay attention to the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effectiveness scale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and how messages compare graph-to-graph; standard range is 0 to 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A79D8-3C91-6421-4CBD-563F5A58D5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1595" y="4819203"/>
            <a:ext cx="19168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>
                <a:latin typeface="Arial" panose="020B0604020202020204" pitchFamily="34" charset="0"/>
                <a:cs typeface="Arial" panose="020B0604020202020204" pitchFamily="34" charset="0"/>
              </a:rPr>
              <a:t>Believability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 (Bubble Size)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The size of each messages bubble reflects the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of responses (called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believability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). Larger bubbles reflect a high concentration of respondents choosing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more/less likely. This is a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comparative tool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for impact but third in importance of the overall graph.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B295055-0740-6A21-272D-492F1FB116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18799" y="1670871"/>
            <a:ext cx="864096" cy="864096"/>
          </a:xfrm>
          <a:prstGeom prst="flowChartConnector">
            <a:avLst/>
          </a:prstGeom>
          <a:noFill/>
          <a:ln>
            <a:solidFill>
              <a:srgbClr val="81C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26A6E-7F3B-D683-80E4-1EE3DF7DAA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423394" y="2679584"/>
            <a:ext cx="1654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Message 6 is the best option as it is the most effective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has the highest NET impact.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5B8A58D-7BE6-DFC8-4949-E383747DB7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54503" y="2247963"/>
            <a:ext cx="1070228" cy="1070228"/>
          </a:xfrm>
          <a:prstGeom prst="flowChartConnector">
            <a:avLst/>
          </a:prstGeom>
          <a:noFill/>
          <a:ln>
            <a:solidFill>
              <a:srgbClr val="F09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34B51-1E05-995D-EA96-7C7AEE5A43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76853" y="2506078"/>
            <a:ext cx="2115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Messages 1 &amp; 3 have high NET impacts but are not as effective as Message 6 in persuading voters.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490D287-531D-FFEA-00F4-4B457B9C90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02175" y="4084451"/>
            <a:ext cx="1070228" cy="107022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93FAA-76DD-C00F-41E1-415AD68BA7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02077" y="4342566"/>
            <a:ext cx="2356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Messages 2 &amp; 7 should be avoided as they have a low NET impact and are not effective in persuading voters.</a:t>
            </a:r>
          </a:p>
        </p:txBody>
      </p:sp>
      <p:pic>
        <p:nvPicPr>
          <p:cNvPr id="15" name="chart.25" descr="8b75d113-8581-4c2a-a234-b6832382b01a chart.25">
            <a:extLst>
              <a:ext uri="{FF2B5EF4-FFF2-40B4-BE49-F238E27FC236}">
                <a16:creationId xmlns:a16="http://schemas.microsoft.com/office/drawing/2014/main" id="{D9DDFC79-BA5A-F8D5-1784-CED4A98BA6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56231" y="1317526"/>
            <a:ext cx="7729081" cy="44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4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gnal MMap - Slide Skeleton - Head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ygnal-Logo-RGB-Horizontal_Full MH" descr="53f29a3e-c84e-4dc8-87d6-213843b1ccab Cygnal-Logo-RGB-Horizontal_Full MH">
            <a:extLst>
              <a:ext uri="{FF2B5EF4-FFF2-40B4-BE49-F238E27FC236}">
                <a16:creationId xmlns:a16="http://schemas.microsoft.com/office/drawing/2014/main" id="{6B10D028-EB51-0C74-ABD3-A868B58150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5" name="Footer">
            <a:extLst>
              <a:ext uri="{FF2B5EF4-FFF2-40B4-BE49-F238E27FC236}">
                <a16:creationId xmlns:a16="http://schemas.microsoft.com/office/drawing/2014/main" id="{01E7A05A-42CA-DC29-2B68-5CC07CD3B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525600" y="6116400"/>
            <a:ext cx="7477200" cy="110336"/>
          </a:xfrm>
          <a:prstGeom prst="rect">
            <a:avLst/>
          </a:prstGeom>
        </p:spPr>
        <p:txBody>
          <a:bodyPr lIns="0" tIns="14400" rIns="0" bIns="0" anchor="t" anchorCtr="0">
            <a:sp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750" i="1">
                <a:solidFill>
                  <a:srgbClr val="999999"/>
                </a:solidFill>
              </a:defRPr>
            </a:lvl1pPr>
          </a:lstStyle>
          <a:p>
            <a:pPr lvl="0"/>
            <a:endParaRPr lang="en-PH"/>
          </a:p>
        </p:txBody>
      </p:sp>
      <p:sp>
        <p:nvSpPr>
          <p:cNvPr id="2" name="Orange bar" descr="7600a164-5fe9-4721-8f28-403c235848ba Shape">
            <a:extLst>
              <a:ext uri="{FF2B5EF4-FFF2-40B4-BE49-F238E27FC236}">
                <a16:creationId xmlns:a16="http://schemas.microsoft.com/office/drawing/2014/main" id="{C5DC65C6-0B0C-171C-7E67-711C602B0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PH"/>
          </a:p>
        </p:txBody>
      </p:sp>
      <p:sp>
        <p:nvSpPr>
          <p:cNvPr id="6" name="Bubble Chart">
            <a:extLst>
              <a:ext uri="{FF2B5EF4-FFF2-40B4-BE49-F238E27FC236}">
                <a16:creationId xmlns:a16="http://schemas.microsoft.com/office/drawing/2014/main" id="{D3EEF372-6001-D827-3516-E2596AE57832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sz="quarter" idx="12"/>
          </p:nvPr>
        </p:nvSpPr>
        <p:spPr>
          <a:xfrm>
            <a:off x="712800" y="856800"/>
            <a:ext cx="8326800" cy="487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PH"/>
          </a:p>
        </p:txBody>
      </p:sp>
      <p:sp>
        <p:nvSpPr>
          <p:cNvPr id="11" name="Header">
            <a:extLst>
              <a:ext uri="{FF2B5EF4-FFF2-40B4-BE49-F238E27FC236}">
                <a16:creationId xmlns:a16="http://schemas.microsoft.com/office/drawing/2014/main" id="{CDFD89C2-1EA8-59B0-1E20-2A88E39FA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4" y="273600"/>
            <a:ext cx="8704800" cy="8133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400" b="1">
                <a:solidFill>
                  <a:srgbClr val="6FBC4D"/>
                </a:solidFill>
              </a:defRPr>
            </a:lvl1pPr>
          </a:lstStyle>
          <a:p>
            <a:pPr marL="0" marR="0" lvl="0" indent="0" algn="l" defTabSz="888980" rtl="0" eaLnBrk="1" fontAlgn="auto" latinLnBrk="0" hangingPunct="1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 u="none" strike="noStrike">
                <a:solidFill>
                  <a:srgbClr val="6FBC4D"/>
                </a:solidFill>
                <a:latin typeface="Arial"/>
              </a:rPr>
              <a:t>&lt;Header&gt;&lt;Header&gt; &lt;Header&gt;&lt;Header&gt; &lt;Header&gt;&lt;Header&gt; &lt;Header&gt;&lt;Header&gt; &lt;Header&gt;&lt;Header&gt; &lt;Header&gt;&lt;Header&gt;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4B6BA7-F8D7-A1F7-A4E9-71B58F653267}"/>
              </a:ext>
            </a:extLst>
          </p:cNvPr>
          <p:cNvSpPr txBox="1"/>
          <p:nvPr userDrawn="1"/>
        </p:nvSpPr>
        <p:spPr>
          <a:xfrm>
            <a:off x="3748649" y="5621175"/>
            <a:ext cx="2570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00">
                <a:solidFill>
                  <a:srgbClr val="868686"/>
                </a:solidFill>
              </a:rPr>
              <a:t>Points colored according to ‘Messages’</a:t>
            </a:r>
          </a:p>
          <a:p>
            <a:pPr algn="ctr"/>
            <a:r>
              <a:rPr lang="en-PH" sz="500">
                <a:solidFill>
                  <a:srgbClr val="868686"/>
                </a:solidFill>
              </a:rPr>
              <a:t>Area of points are proportional to absolute value of ‘Believability’</a:t>
            </a:r>
          </a:p>
        </p:txBody>
      </p:sp>
    </p:spTree>
    <p:extLst>
      <p:ext uri="{BB962C8B-B14F-4D97-AF65-F5344CB8AC3E}">
        <p14:creationId xmlns:p14="http://schemas.microsoft.com/office/powerpoint/2010/main" val="206139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4284486"/>
            <a:ext cx="8290560" cy="13242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2825971"/>
            <a:ext cx="8290560" cy="14585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555750"/>
            <a:ext cx="4307840" cy="44002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555750"/>
            <a:ext cx="4307840" cy="44002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492471"/>
            <a:ext cx="4309534" cy="6219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2114461"/>
            <a:ext cx="4309534" cy="38415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693" y="1492471"/>
            <a:ext cx="4311227" cy="6219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3" y="2114461"/>
            <a:ext cx="4311227" cy="38415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65465"/>
            <a:ext cx="3208867" cy="11297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86" y="265465"/>
            <a:ext cx="5452533" cy="56905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1395236"/>
            <a:ext cx="3208867" cy="45607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4" y="4667250"/>
            <a:ext cx="5852160" cy="5509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4" y="595753"/>
            <a:ext cx="5852160" cy="4000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4" y="5218245"/>
            <a:ext cx="5852160" cy="7825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D098-752A-41AA-8E49-92F26D002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267009"/>
            <a:ext cx="877824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555750"/>
            <a:ext cx="8778240" cy="440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6179784"/>
            <a:ext cx="2275840" cy="354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8F12-06BF-472D-95F1-992773FBDEC8}" type="datetimeFigureOut">
              <a:t>9/13/2024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179784"/>
            <a:ext cx="3088640" cy="354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0" y="6179784"/>
            <a:ext cx="2275840" cy="354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D098-752A-41AA-8E49-92F26D002647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l" defTabSz="888980" rtl="0" eaLnBrk="1" latinLnBrk="0" hangingPunct="1">
        <a:lnSpc>
          <a:spcPct val="90000"/>
        </a:lnSpc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245" indent="-222245" algn="l" defTabSz="888980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2" kern="1200">
          <a:solidFill>
            <a:schemeClr val="tx1"/>
          </a:solidFill>
          <a:latin typeface="+mn-lt"/>
          <a:ea typeface="+mn-ea"/>
          <a:cs typeface="+mn-cs"/>
        </a:defRPr>
      </a:lvl1pPr>
      <a:lvl2pPr marL="666735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11225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55571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0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44469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88918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33367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77816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449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8898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7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795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244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6693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1142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5591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brentb@cygn.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7" descr="dfec1078-e510-47e2-8ba3-b314816de023 Picture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6667500"/>
          </a:xfrm>
          <a:prstGeom prst="rect">
            <a:avLst/>
          </a:prstGeom>
        </p:spPr>
      </p:pic>
      <p:sp>
        <p:nvSpPr>
          <p:cNvPr id="3" name="Shape" descr="9c52058b-f8d9-41c3-8c2c-d04b8f67f233 Shape"/>
          <p:cNvSpPr/>
          <p:nvPr/>
        </p:nvSpPr>
        <p:spPr>
          <a:xfrm>
            <a:off x="3638779" y="-9285"/>
            <a:ext cx="2474065" cy="575657"/>
          </a:xfrm>
          <a:prstGeom prst="rect">
            <a:avLst/>
          </a:prstGeom>
          <a:solidFill>
            <a:srgbClr val="ED7D31"/>
          </a:solidFill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" descr="f5572a5f-adbd-4940-bfd5-8efda28ccdcf Shape"/>
          <p:cNvSpPr/>
          <p:nvPr/>
        </p:nvSpPr>
        <p:spPr>
          <a:xfrm>
            <a:off x="0" y="2423329"/>
            <a:ext cx="9751623" cy="1810533"/>
          </a:xfrm>
          <a:prstGeom prst="rect">
            <a:avLst/>
          </a:prstGeom>
          <a:solidFill>
            <a:srgbClr val="0B2943"/>
          </a:solidFill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Cygnal-Logo-RGB-Vertical_Rev_White" descr="0dbb1c53-71d2-45a5-87ee-871a7f20be5d Cygnal-Logo-RGB-Vertical_Rev_Whit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12" y="2814638"/>
            <a:ext cx="1685925" cy="1038225"/>
          </a:xfrm>
          <a:prstGeom prst="rect">
            <a:avLst/>
          </a:prstGeom>
        </p:spPr>
      </p:pic>
      <p:sp>
        <p:nvSpPr>
          <p:cNvPr id="6" name="Shape" descr="adf8d14d-aa61-47bf-9be2-d8de8e7223b8 Shape"/>
          <p:cNvSpPr/>
          <p:nvPr/>
        </p:nvSpPr>
        <p:spPr>
          <a:xfrm>
            <a:off x="3143250" y="2562225"/>
            <a:ext cx="7613" cy="1541275"/>
          </a:xfrm>
          <a:prstGeom prst="straightConnector1">
            <a:avLst/>
          </a:prstGeom>
          <a:solidFill>
            <a:srgbClr val="FFFFFF"/>
          </a:solidFill>
          <a:ln w="28575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eptember 3, 2024" descr="37bd410a-53b1-435e-8a07-4b9232b332ed September 3, 2024"/>
          <p:cNvSpPr/>
          <p:nvPr/>
        </p:nvSpPr>
        <p:spPr>
          <a:xfrm>
            <a:off x="3686175" y="95250"/>
            <a:ext cx="2381250" cy="30681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ctr">
              <a:lnSpc>
                <a:spcPct val="114583"/>
              </a:lnSpc>
              <a:buNone/>
            </a:pPr>
            <a:r>
              <a:rPr sz="1800" b="0" i="0" u="none" strike="noStrike">
                <a:solidFill>
                  <a:srgbClr val="FFFFFF"/>
                </a:solidFill>
                <a:latin typeface="Arial"/>
              </a:rPr>
              <a:t>September </a:t>
            </a:r>
            <a:r>
              <a:rPr lang="en-US" sz="1800" b="0" i="0" u="none" strike="noStrike">
                <a:solidFill>
                  <a:srgbClr val="FFFFFF"/>
                </a:solidFill>
                <a:latin typeface="Arial"/>
              </a:rPr>
              <a:t>4</a:t>
            </a:r>
            <a:r>
              <a:rPr sz="1800" b="0" i="0" u="none" strike="noStrike">
                <a:solidFill>
                  <a:srgbClr val="FFFFFF"/>
                </a:solidFill>
                <a:latin typeface="Arial"/>
              </a:rPr>
              <a:t>, 2024</a:t>
            </a:r>
          </a:p>
        </p:txBody>
      </p:sp>
      <p:sp>
        <p:nvSpPr>
          <p:cNvPr id="8" name="Survey of Likely ..." descr="fd8605ef-4880-4cf4-aba8-ee43527b5f5f Survey of Likely ..."/>
          <p:cNvSpPr/>
          <p:nvPr/>
        </p:nvSpPr>
        <p:spPr>
          <a:xfrm>
            <a:off x="3143250" y="2800350"/>
            <a:ext cx="6429375" cy="8477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ctr">
              <a:lnSpc>
                <a:spcPct val="114583"/>
              </a:lnSpc>
              <a:buNone/>
            </a:pPr>
            <a:r>
              <a:rPr sz="2400" b="0" i="0" u="none" strike="noStrike">
                <a:solidFill>
                  <a:srgbClr val="FFFFFF"/>
                </a:solidFill>
                <a:latin typeface="Arial"/>
              </a:rPr>
              <a:t>Survey of Likely General Election Voters</a:t>
            </a:r>
          </a:p>
          <a:p>
            <a:pPr marL="0" lvl="0" indent="0" algn="ctr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FFFFFF"/>
                </a:solidFill>
                <a:latin typeface="Arial"/>
              </a:rPr>
              <a:t>Michigan Statewide</a:t>
            </a:r>
          </a:p>
        </p:txBody>
      </p:sp>
      <p:sp>
        <p:nvSpPr>
          <p:cNvPr id="9" name="August 28 – Septe..." descr="2d6b617c-d3f7-4929-bbc2-823aa7cb65a8 August 28 – Septe..."/>
          <p:cNvSpPr/>
          <p:nvPr/>
        </p:nvSpPr>
        <p:spPr>
          <a:xfrm>
            <a:off x="3143250" y="3676650"/>
            <a:ext cx="6429375" cy="2000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ctr">
              <a:lnSpc>
                <a:spcPct val="114583"/>
              </a:lnSpc>
              <a:buNone/>
            </a:pPr>
            <a:r>
              <a:rPr sz="1100" b="0" i="0" u="none" strike="noStrike">
                <a:solidFill>
                  <a:srgbClr val="FFFFFF"/>
                </a:solidFill>
                <a:latin typeface="Arial"/>
              </a:rPr>
              <a:t>August 28 – September 1, 2024 | n=600 | ±3.99%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12: Initial Generic B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Initial Generic B..." descr="5dcce57c-0a6c-4eb6-aeb9-a3b0ac150d8c Initial Generic B..."/>
          <p:cNvSpPr/>
          <p:nvPr/>
        </p:nvSpPr>
        <p:spPr>
          <a:xfrm>
            <a:off x="523875" y="266700"/>
            <a:ext cx="8705850" cy="403957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 dirty="0">
                <a:solidFill>
                  <a:srgbClr val="6FBC4D"/>
                </a:solidFill>
                <a:latin typeface="Arial"/>
              </a:rPr>
              <a:t>Generic Ballot</a:t>
            </a:r>
          </a:p>
        </p:txBody>
      </p:sp>
      <p:sp>
        <p:nvSpPr>
          <p:cNvPr id="5" name="If the election w..." descr="853375a3-b137-431c-95e8-ea98805c7791 If the election w..."/>
          <p:cNvSpPr/>
          <p:nvPr/>
        </p:nvSpPr>
        <p:spPr>
          <a:xfrm>
            <a:off x="523875" y="6162675"/>
            <a:ext cx="7429500" cy="26670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If the election was held today, and you had to make a choice, would you vote for the Republican or Democratic candidate for Michigan House of Representatives?</a:t>
            </a:r>
          </a:p>
        </p:txBody>
      </p:sp>
      <p:pic>
        <p:nvPicPr>
          <p:cNvPr id="6" name="chart.25" descr="7b6d768c-2b57-417f-a20c-cf47e9feb7ea chart.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  <p:pic>
        <p:nvPicPr>
          <p:cNvPr id="7" name="GenBallot1 Stacked" descr="91ceea83-0618-48aa-80ae-9805a2698dc1 GenBallot1 Stack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9925" y="871538"/>
            <a:ext cx="33337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13: Contrast B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Contrast Ballot" descr="b2d0f8be-48bc-422e-bfc9-7e0b2d9bd04d Contrast Ballot"/>
          <p:cNvSpPr/>
          <p:nvPr/>
        </p:nvSpPr>
        <p:spPr>
          <a:xfrm>
            <a:off x="523875" y="266700"/>
            <a:ext cx="8705850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Contrast Ballot</a:t>
            </a:r>
          </a:p>
        </p:txBody>
      </p:sp>
      <p:sp>
        <p:nvSpPr>
          <p:cNvPr id="5" name="And thinking agai..." descr="2fe2229d-b884-44f0-9e3d-7925ca24b13d And thinking agai..."/>
          <p:cNvSpPr/>
          <p:nvPr/>
        </p:nvSpPr>
        <p:spPr>
          <a:xfrm>
            <a:off x="523875" y="6229350"/>
            <a:ext cx="7429500" cy="13335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And thinking again about the race for Michigan House of Representatives, which one of the following candidates would you vote for? </a:t>
            </a:r>
          </a:p>
        </p:txBody>
      </p:sp>
      <p:pic>
        <p:nvPicPr>
          <p:cNvPr id="6" name="chart.7" descr="70b6280a-5feb-4e9b-a6d3-c03e0353eb26 chart.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  <p:pic>
        <p:nvPicPr>
          <p:cNvPr id="7" name="Contrast Ballot" descr="923f6508-735d-4740-b31a-5aa6fc8541c9 Contrast Ballo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5075" y="866775"/>
            <a:ext cx="4762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14-Q17: Political Party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Political Party T..." descr="f44976cb-e8bc-4f26-8e65-87e20e15e8e1 Political Party T..."/>
          <p:cNvSpPr/>
          <p:nvPr/>
        </p:nvSpPr>
        <p:spPr>
          <a:xfrm>
            <a:off x="521018" y="266700"/>
            <a:ext cx="8705850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Political Party Trust</a:t>
            </a:r>
          </a:p>
        </p:txBody>
      </p:sp>
      <p:pic>
        <p:nvPicPr>
          <p:cNvPr id="5" name="Political Party Trust" descr="37904ff7-ce1f-4e28-8352-d6421df1f51e Political Party Trus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857250"/>
            <a:ext cx="8667750" cy="52387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m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pic>
        <p:nvPicPr>
          <p:cNvPr id="4" name="Geo" descr="e3a9181d-4c83-4ec9-8458-820379d260e9 Ge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" y="2871788"/>
            <a:ext cx="2383631" cy="1321594"/>
          </a:xfrm>
          <a:prstGeom prst="rect">
            <a:avLst/>
          </a:prstGeom>
        </p:spPr>
      </p:pic>
      <p:sp>
        <p:nvSpPr>
          <p:cNvPr id="5" name="Demographics" descr="676b641e-757b-49cb-9d9a-92c77841a098 Demographics"/>
          <p:cNvSpPr/>
          <p:nvPr/>
        </p:nvSpPr>
        <p:spPr>
          <a:xfrm>
            <a:off x="523875" y="266700"/>
            <a:ext cx="8715375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000000"/>
                </a:solidFill>
                <a:latin typeface="Arial"/>
              </a:rPr>
              <a:t>Demographics</a:t>
            </a:r>
          </a:p>
        </p:txBody>
      </p:sp>
      <p:pic>
        <p:nvPicPr>
          <p:cNvPr id="6" name="number.widget.2" descr="cef460d6-cd65-47be-8fd0-150fdda2c232 number.widget.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588" y="1143000"/>
            <a:ext cx="571500" cy="1238250"/>
          </a:xfrm>
          <a:prstGeom prst="rect">
            <a:avLst/>
          </a:prstGeom>
        </p:spPr>
      </p:pic>
      <p:sp>
        <p:nvSpPr>
          <p:cNvPr id="7" name="Sex" descr="fecaa2f8-28a0-4b64-a4be-e25a6ce93a7c Sex"/>
          <p:cNvSpPr/>
          <p:nvPr/>
        </p:nvSpPr>
        <p:spPr>
          <a:xfrm>
            <a:off x="504825" y="857250"/>
            <a:ext cx="21907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Sex</a:t>
            </a:r>
          </a:p>
        </p:txBody>
      </p:sp>
      <p:sp>
        <p:nvSpPr>
          <p:cNvPr id="8" name="Age Range" descr="45f69d28-1ed5-4809-9790-9c8d31bd896e Age Range"/>
          <p:cNvSpPr/>
          <p:nvPr/>
        </p:nvSpPr>
        <p:spPr>
          <a:xfrm>
            <a:off x="3563541" y="862012"/>
            <a:ext cx="21907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Age Range</a:t>
            </a:r>
          </a:p>
        </p:txBody>
      </p:sp>
      <p:sp>
        <p:nvSpPr>
          <p:cNvPr id="9" name="dynamic.text.3" descr="b5e3fbd3-9cca-4be7-a0a5-51230bd6c377 dynamic.text.3"/>
          <p:cNvSpPr/>
          <p:nvPr/>
        </p:nvSpPr>
        <p:spPr>
          <a:xfrm>
            <a:off x="2012156" y="1895475"/>
            <a:ext cx="790575" cy="638175"/>
          </a:xfrm>
          <a:prstGeom prst="rect">
            <a:avLst/>
          </a:prstGeom>
          <a:noFill/>
        </p:spPr>
        <p:txBody>
          <a:bodyPr lIns="133350" tIns="133350" rIns="133350" bIns="133350" anchor="t">
            <a:noAutofit/>
          </a:bodyPr>
          <a:lstStyle/>
          <a:p>
            <a:pPr algn="l">
              <a:buNone/>
              <a:defRPr sz="1000" b="1" i="0" u="none" strike="noStrike" kern="1200" baseline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pPr>
            <a:r>
              <a:t>46.5% Male</a:t>
            </a:r>
          </a:p>
        </p:txBody>
      </p:sp>
      <p:pic>
        <p:nvPicPr>
          <p:cNvPr id="10" name="Age Range" descr="5a66f55d-202c-4828-bb05-cfdc7f130b6d Age Ran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541" y="1081100"/>
            <a:ext cx="2381250" cy="1390626"/>
          </a:xfrm>
          <a:prstGeom prst="rect">
            <a:avLst/>
          </a:prstGeom>
        </p:spPr>
      </p:pic>
      <p:sp>
        <p:nvSpPr>
          <p:cNvPr id="11" name="dynamic.text.4" descr="b4bbe7a8-53c7-46bb-8912-681409909f14 dynamic.text.4"/>
          <p:cNvSpPr/>
          <p:nvPr/>
        </p:nvSpPr>
        <p:spPr>
          <a:xfrm>
            <a:off x="892969" y="1905000"/>
            <a:ext cx="790575" cy="638175"/>
          </a:xfrm>
          <a:prstGeom prst="rect">
            <a:avLst/>
          </a:prstGeom>
          <a:noFill/>
        </p:spPr>
        <p:txBody>
          <a:bodyPr lIns="133350" tIns="133350" rIns="133350" bIns="133350" anchor="t">
            <a:noAutofit/>
          </a:bodyPr>
          <a:lstStyle/>
          <a:p>
            <a:pPr algn="l">
              <a:buNone/>
              <a:defRPr sz="1000" b="1" i="0" u="none" strike="noStrike" kern="1200" baseline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pPr>
            <a:r>
              <a:t>53.5% Female</a:t>
            </a:r>
          </a:p>
        </p:txBody>
      </p:sp>
      <p:pic>
        <p:nvPicPr>
          <p:cNvPr id="12" name="blackboard" descr="7f12a9aa-ad6c-4eff-9320-0ee2520136bb blackboar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9741" y="2914650"/>
            <a:ext cx="952500" cy="952500"/>
          </a:xfrm>
          <a:prstGeom prst="rect">
            <a:avLst/>
          </a:prstGeom>
        </p:spPr>
      </p:pic>
      <p:sp>
        <p:nvSpPr>
          <p:cNvPr id="13" name="dynamic.text.5" descr="510e9911-0562-46e4-a835-7d0cf47ebcc7 dynamic.text.5"/>
          <p:cNvSpPr/>
          <p:nvPr/>
        </p:nvSpPr>
        <p:spPr>
          <a:xfrm>
            <a:off x="3634979" y="3050381"/>
            <a:ext cx="952500" cy="657225"/>
          </a:xfrm>
          <a:prstGeom prst="rect">
            <a:avLst/>
          </a:prstGeom>
          <a:noFill/>
        </p:spPr>
        <p:txBody>
          <a:bodyPr lIns="133350" tIns="133350" rIns="133350" bIns="133350" anchor="t">
            <a:noAutofit/>
          </a:bodyPr>
          <a:lstStyle/>
          <a:p>
            <a:pPr algn="ctr">
              <a:buNone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pPr>
            <a:r>
              <a:t>40.5%</a:t>
            </a:r>
          </a:p>
        </p:txBody>
      </p:sp>
      <p:sp>
        <p:nvSpPr>
          <p:cNvPr id="14" name="have at least a C..." descr="f202c656-7514-48b0-bd83-e59be5187d2f have at least a C..."/>
          <p:cNvSpPr/>
          <p:nvPr/>
        </p:nvSpPr>
        <p:spPr>
          <a:xfrm>
            <a:off x="4658917" y="3176588"/>
            <a:ext cx="1247775" cy="3524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000" b="0" i="0" u="none" strike="noStrike">
                <a:solidFill>
                  <a:srgbClr val="000000"/>
                </a:solidFill>
                <a:latin typeface="Arial"/>
              </a:rPr>
              <a:t>have at least</a:t>
            </a:r>
          </a:p>
          <a:p>
            <a:pPr marL="0" lvl="0" indent="0" algn="l">
              <a:lnSpc>
                <a:spcPct val="114583"/>
              </a:lnSpc>
              <a:buNone/>
            </a:pPr>
            <a:r>
              <a:rPr sz="1000" b="0" i="0" u="none" strike="noStrike">
                <a:solidFill>
                  <a:srgbClr val="000000"/>
                </a:solidFill>
                <a:latin typeface="Arial"/>
              </a:rPr>
              <a:t>a College degree</a:t>
            </a:r>
          </a:p>
        </p:txBody>
      </p:sp>
      <p:pic>
        <p:nvPicPr>
          <p:cNvPr id="15" name="viz.Race.Ethnicity" descr="48e6b182-d168-4184-b92b-f868691138e1 viz.Race.Ethnicity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8926" y="2840831"/>
            <a:ext cx="2381250" cy="1352550"/>
          </a:xfrm>
          <a:prstGeom prst="rect">
            <a:avLst/>
          </a:prstGeom>
        </p:spPr>
      </p:pic>
      <p:sp>
        <p:nvSpPr>
          <p:cNvPr id="16" name="Household Income" descr="2c251107-4406-49dd-b68e-77934723331a Household Income"/>
          <p:cNvSpPr/>
          <p:nvPr/>
        </p:nvSpPr>
        <p:spPr>
          <a:xfrm>
            <a:off x="6638926" y="862012"/>
            <a:ext cx="21907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Household Income</a:t>
            </a:r>
          </a:p>
        </p:txBody>
      </p:sp>
      <p:sp>
        <p:nvSpPr>
          <p:cNvPr id="17" name="Education" descr="b2642029-416b-4dfa-aea8-63120fac4e4f Education"/>
          <p:cNvSpPr/>
          <p:nvPr/>
        </p:nvSpPr>
        <p:spPr>
          <a:xfrm>
            <a:off x="3563303" y="2619375"/>
            <a:ext cx="23812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Education</a:t>
            </a:r>
          </a:p>
        </p:txBody>
      </p:sp>
      <p:sp>
        <p:nvSpPr>
          <p:cNvPr id="18" name="Race/Ethnicity" descr="2f3f0ff0-e478-466a-b7a4-ddacbf0c13cd Race/Ethnicity"/>
          <p:cNvSpPr/>
          <p:nvPr/>
        </p:nvSpPr>
        <p:spPr>
          <a:xfrm>
            <a:off x="6638925" y="2619375"/>
            <a:ext cx="23812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Race/Ethnicity</a:t>
            </a:r>
          </a:p>
        </p:txBody>
      </p:sp>
      <p:sp>
        <p:nvSpPr>
          <p:cNvPr id="19" name="Ideology" descr="ecef3a4a-8be8-4976-bfc6-535fbbf31892 Ideology"/>
          <p:cNvSpPr/>
          <p:nvPr/>
        </p:nvSpPr>
        <p:spPr>
          <a:xfrm>
            <a:off x="3563303" y="4381500"/>
            <a:ext cx="23812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Ideology</a:t>
            </a:r>
          </a:p>
        </p:txBody>
      </p:sp>
      <p:sp>
        <p:nvSpPr>
          <p:cNvPr id="20" name="r.output.3" descr="a9878940-9fe9-4782-a4fd-20d05a1a907f r.output.3"/>
          <p:cNvSpPr/>
          <p:nvPr/>
        </p:nvSpPr>
        <p:spPr>
          <a:xfrm>
            <a:off x="285750" y="6038850"/>
            <a:ext cx="2705100" cy="438150"/>
          </a:xfrm>
          <a:prstGeom prst="rect">
            <a:avLst/>
          </a:prstGeom>
          <a:noFill/>
        </p:spPr>
        <p:txBody>
          <a:bodyPr lIns="133350" tIns="133350" rIns="133350" bIns="133350" anchor="t">
            <a:noAutofit/>
          </a:bodyPr>
          <a:lstStyle/>
          <a:p>
            <a:pPr algn="l">
              <a:buNone/>
              <a:defRPr sz="900" b="0" i="0" u="none" strike="noStrike" kern="1200" baseline="0">
                <a:solidFill>
                  <a:srgbClr val="808080"/>
                </a:solidFill>
                <a:latin typeface="Arial"/>
                <a:ea typeface="+mn-ea"/>
                <a:cs typeface="+mn-cs"/>
              </a:defRPr>
            </a:pPr>
            <a:r>
              <a:t>   Sample size: 600</a:t>
            </a:r>
          </a:p>
        </p:txBody>
      </p:sp>
      <p:pic>
        <p:nvPicPr>
          <p:cNvPr id="21" name="table.Income.by.Response.3" descr="adc810d7-f779-4577-b527-3d30523eb690 table.Income.by.Response.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8926" y="1162050"/>
            <a:ext cx="2381250" cy="1219200"/>
          </a:xfrm>
          <a:prstGeom prst="rect">
            <a:avLst/>
          </a:prstGeom>
        </p:spPr>
      </p:pic>
      <p:pic>
        <p:nvPicPr>
          <p:cNvPr id="22" name="Ideology" descr="bad308f4-76eb-4a47-ac99-c8c22dc5883d Ideology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303" y="4667250"/>
            <a:ext cx="2381250" cy="1314450"/>
          </a:xfrm>
          <a:prstGeom prst="rect">
            <a:avLst/>
          </a:prstGeom>
        </p:spPr>
      </p:pic>
      <p:sp>
        <p:nvSpPr>
          <p:cNvPr id="23" name="Geo - DMA" descr="f8ccf267-9373-42bc-b2ee-8ada6751194d Geo - DMA"/>
          <p:cNvSpPr/>
          <p:nvPr/>
        </p:nvSpPr>
        <p:spPr>
          <a:xfrm>
            <a:off x="493395" y="2619375"/>
            <a:ext cx="23812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Geo - DMA</a:t>
            </a:r>
          </a:p>
        </p:txBody>
      </p:sp>
      <p:pic>
        <p:nvPicPr>
          <p:cNvPr id="24" name="number.widget.5" descr="0a860e89-0aa2-45e5-9ce4-f48ad965f4a3 number.widget.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09725" y="1143000"/>
            <a:ext cx="571500" cy="1238250"/>
          </a:xfrm>
          <a:prstGeom prst="rect">
            <a:avLst/>
          </a:prstGeom>
        </p:spPr>
      </p:pic>
      <p:sp>
        <p:nvSpPr>
          <p:cNvPr id="25" name="dynamic.text.11" descr="c836b670-293b-4daf-94af-92abbfa49e92 dynamic.text.11"/>
          <p:cNvSpPr/>
          <p:nvPr/>
        </p:nvSpPr>
        <p:spPr>
          <a:xfrm>
            <a:off x="3552825" y="3752850"/>
            <a:ext cx="2200275" cy="466725"/>
          </a:xfrm>
          <a:prstGeom prst="rect">
            <a:avLst/>
          </a:prstGeom>
          <a:noFill/>
        </p:spPr>
        <p:txBody>
          <a:bodyPr lIns="133350" tIns="133350" rIns="133350" bIns="133350" anchor="t">
            <a:noAutofit/>
          </a:bodyPr>
          <a:lstStyle/>
          <a:p>
            <a:pPr algn="l">
              <a:buNone/>
              <a:defRPr sz="1000" b="0" i="1" u="none" strike="noStrike" kern="1200" baseline="0">
                <a:solidFill>
                  <a:srgbClr val="808080"/>
                </a:solidFill>
                <a:latin typeface="Arial"/>
                <a:ea typeface="+mn-ea"/>
                <a:cs typeface="+mn-cs"/>
              </a:defRPr>
            </a:pPr>
            <a:r>
              <a:t>58.6% have no college degree</a:t>
            </a:r>
          </a:p>
        </p:txBody>
      </p:sp>
      <p:sp>
        <p:nvSpPr>
          <p:cNvPr id="26" name="General Election ..." descr="8ea0befe-54c7-42f8-8847-e268adb07b29 General Election ..."/>
          <p:cNvSpPr/>
          <p:nvPr/>
        </p:nvSpPr>
        <p:spPr>
          <a:xfrm>
            <a:off x="6631305" y="4381500"/>
            <a:ext cx="23812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General Election X of 4</a:t>
            </a:r>
          </a:p>
        </p:txBody>
      </p:sp>
      <p:pic>
        <p:nvPicPr>
          <p:cNvPr id="27" name="Election X of 4" descr="16724d34-92a4-4afb-9ee0-405d7720f273 Election X of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31305" y="4667250"/>
            <a:ext cx="2381250" cy="1314450"/>
          </a:xfrm>
          <a:prstGeom prst="rect">
            <a:avLst/>
          </a:prstGeom>
        </p:spPr>
      </p:pic>
      <p:sp>
        <p:nvSpPr>
          <p:cNvPr id="28" name="Partisanship" descr="29e6cfec-cb56-4834-b6e7-772fe071a990 Partisanship"/>
          <p:cNvSpPr/>
          <p:nvPr/>
        </p:nvSpPr>
        <p:spPr>
          <a:xfrm>
            <a:off x="492919" y="4381500"/>
            <a:ext cx="2381250" cy="21907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1200" b="1" i="0" u="none" strike="noStrike">
                <a:solidFill>
                  <a:srgbClr val="28445C"/>
                </a:solidFill>
                <a:latin typeface="Arial"/>
              </a:rPr>
              <a:t>Partisanship</a:t>
            </a:r>
          </a:p>
        </p:txBody>
      </p:sp>
      <p:pic>
        <p:nvPicPr>
          <p:cNvPr id="29" name="Partisanship by Response" descr="a4879218-f9b7-4ce9-89b8-e3bcbbcb08de Partisanship by Response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" y="4667250"/>
            <a:ext cx="23812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991EFB5-D123-F42A-25E6-67688DFCCAAC}"/>
              </a:ext>
            </a:extLst>
          </p:cNvPr>
          <p:cNvSpPr txBox="1"/>
          <p:nvPr/>
        </p:nvSpPr>
        <p:spPr>
          <a:xfrm>
            <a:off x="5362908" y="3210320"/>
            <a:ext cx="3236137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  <a:lvl1pPr marL="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35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70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05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1408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11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246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281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46" b="1" i="1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Chris Lane</a:t>
            </a:r>
          </a:p>
          <a:p>
            <a:pPr lvl="1"/>
            <a:endParaRPr lang="en-US" sz="922"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66;p8">
            <a:extLst>
              <a:ext uri="{FF2B5EF4-FFF2-40B4-BE49-F238E27FC236}">
                <a16:creationId xmlns:a16="http://schemas.microsoft.com/office/drawing/2014/main" id="{45A8C835-CADA-595B-CDC1-85105D2194E2}"/>
              </a:ext>
            </a:extLst>
          </p:cNvPr>
          <p:cNvSpPr/>
          <p:nvPr/>
        </p:nvSpPr>
        <p:spPr>
          <a:xfrm>
            <a:off x="161631" y="861363"/>
            <a:ext cx="4879170" cy="4872562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0F243E">
              <a:alpha val="51313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371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35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70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05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1408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11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246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281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7;p8">
            <a:extLst>
              <a:ext uri="{FF2B5EF4-FFF2-40B4-BE49-F238E27FC236}">
                <a16:creationId xmlns:a16="http://schemas.microsoft.com/office/drawing/2014/main" id="{32578145-CD24-9548-5D07-D0C83AEC656E}"/>
              </a:ext>
            </a:extLst>
          </p:cNvPr>
          <p:cNvSpPr/>
          <p:nvPr/>
        </p:nvSpPr>
        <p:spPr>
          <a:xfrm rot="5400000">
            <a:off x="2537372" y="-707961"/>
            <a:ext cx="945124" cy="4442394"/>
          </a:xfrm>
          <a:custGeom>
            <a:avLst/>
            <a:gdLst/>
            <a:ahLst/>
            <a:cxnLst/>
            <a:rect l="l" t="t" r="r" b="b"/>
            <a:pathLst>
              <a:path w="325120" h="4376420" extrusionOk="0">
                <a:moveTo>
                  <a:pt x="324769" y="0"/>
                </a:moveTo>
                <a:lnTo>
                  <a:pt x="324769" y="4376051"/>
                </a:lnTo>
                <a:lnTo>
                  <a:pt x="0" y="4376051"/>
                </a:lnTo>
                <a:lnTo>
                  <a:pt x="0" y="0"/>
                </a:lnTo>
                <a:lnTo>
                  <a:pt x="324769" y="0"/>
                </a:lnTo>
                <a:close/>
              </a:path>
            </a:pathLst>
          </a:custGeom>
          <a:solidFill>
            <a:srgbClr val="F588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35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70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05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1408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11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246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281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B837A-EC6A-FE81-747F-0E200BB7700B}"/>
              </a:ext>
            </a:extLst>
          </p:cNvPr>
          <p:cNvSpPr txBox="1"/>
          <p:nvPr/>
        </p:nvSpPr>
        <p:spPr>
          <a:xfrm>
            <a:off x="788738" y="1173478"/>
            <a:ext cx="3205222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  <a:lvl1pPr marL="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35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70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05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1408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11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246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281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950" b="1" cap="all">
                <a:solidFill>
                  <a:schemeClr val="bg1"/>
                </a:solidFill>
                <a:latin typeface="Barlow Condensed Medium" pitchFamily="2" charset="77"/>
                <a:ea typeface="Times New Roman" panose="02020603050405020304" pitchFamily="18" charset="0"/>
              </a:rPr>
              <a:t>contact</a:t>
            </a:r>
            <a:endParaRPr lang="en-US" sz="2897" b="1" cap="all">
              <a:solidFill>
                <a:schemeClr val="bg1"/>
              </a:solidFill>
              <a:latin typeface="Barlow Condensed Medium" pitchFamily="2" charset="77"/>
              <a:ea typeface="Times New Roman" panose="02020603050405020304" pitchFamily="18" charset="0"/>
            </a:endParaRPr>
          </a:p>
          <a:p>
            <a:pPr algn="ctr"/>
            <a:endParaRPr lang="en-US" sz="3950" b="1">
              <a:solidFill>
                <a:schemeClr val="bg1"/>
              </a:solidFill>
              <a:latin typeface="Brandon Text Bold" panose="020B0503020203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102C3-CE87-E906-18A3-C251FB9B2229}"/>
              </a:ext>
            </a:extLst>
          </p:cNvPr>
          <p:cNvSpPr txBox="1"/>
          <p:nvPr/>
        </p:nvSpPr>
        <p:spPr>
          <a:xfrm>
            <a:off x="5362908" y="3457180"/>
            <a:ext cx="3236137" cy="1670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  <a:lvl1pPr marL="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35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70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05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1408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2112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2464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2816" algn="l" defTabSz="1060704" rtl="0" eaLnBrk="1" latinLnBrk="0" hangingPunct="1">
              <a:defRPr sz="2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054" i="1">
                <a:latin typeface="Montserrat" pitchFamily="2" charset="77"/>
              </a:rPr>
              <a:t>Pollster &amp; Director of Client Strategy</a:t>
            </a:r>
            <a:endParaRPr lang="en-US" sz="1054" i="1">
              <a:latin typeface="Montserrat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fontAlgn="base"/>
            <a:endParaRPr lang="en-US" sz="1022">
              <a:latin typeface="Montserrat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fontAlgn="base"/>
            <a:r>
              <a:rPr lang="en-US" sz="1022"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chrisl@cygn.al</a:t>
            </a:r>
            <a:endParaRPr lang="en-US" sz="1022">
              <a:latin typeface="Montserrat" pitchFamily="2" charset="77"/>
            </a:endParaRPr>
          </a:p>
          <a:p>
            <a:pPr algn="l" fontAlgn="base"/>
            <a:endParaRPr lang="en-US" sz="1022">
              <a:latin typeface="Montserrat" pitchFamily="2" charset="77"/>
            </a:endParaRPr>
          </a:p>
          <a:p>
            <a:pPr algn="l" fontAlgn="base"/>
            <a:r>
              <a:rPr lang="en-US" sz="1022">
                <a:latin typeface="Montserrat" pitchFamily="2" charset="77"/>
              </a:rPr>
              <a:t>C: +1 (774) 364-2035</a:t>
            </a:r>
          </a:p>
          <a:p>
            <a:pPr algn="l" fontAlgn="base"/>
            <a:endParaRPr lang="en-US" sz="1022">
              <a:latin typeface="-apple-system"/>
            </a:endParaRPr>
          </a:p>
          <a:p>
            <a:pPr algn="l" fontAlgn="base"/>
            <a:r>
              <a:rPr lang="en-US" sz="1022">
                <a:latin typeface="Montserrat" pitchFamily="2" charset="77"/>
              </a:rPr>
              <a:t>900 17th Street NW #950</a:t>
            </a:r>
          </a:p>
          <a:p>
            <a:pPr algn="l" fontAlgn="base"/>
            <a:r>
              <a:rPr lang="en-US" sz="1022">
                <a:latin typeface="Montserrat" pitchFamily="2" charset="77"/>
              </a:rPr>
              <a:t>Washington, DC 20006</a:t>
            </a:r>
          </a:p>
          <a:p>
            <a:endParaRPr lang="en-US" sz="1022" i="1"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22" i="1"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3038B-A976-4CC2-546D-B622BA7F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6801" y="1336666"/>
            <a:ext cx="1791981" cy="1791981"/>
          </a:xfrm>
          <a:prstGeom prst="ellipse">
            <a:avLst/>
          </a:prstGeom>
          <a:ln w="63500" cap="rnd">
            <a:solidFill>
              <a:schemeClr val="tx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732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1: Top 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Top Priority" descr="402c97dd-a855-4a3e-93f3-de9362ed8326 Top Priority"/>
          <p:cNvSpPr/>
          <p:nvPr/>
        </p:nvSpPr>
        <p:spPr>
          <a:xfrm>
            <a:off x="523875" y="266700"/>
            <a:ext cx="8705850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Top Priority</a:t>
            </a:r>
          </a:p>
        </p:txBody>
      </p:sp>
      <p:sp>
        <p:nvSpPr>
          <p:cNvPr id="5" name="Which one of the ..." descr="f5e50158-6c34-482c-974d-dd39dce55a00 Which one of the ..."/>
          <p:cNvSpPr/>
          <p:nvPr/>
        </p:nvSpPr>
        <p:spPr>
          <a:xfrm>
            <a:off x="523875" y="6229350"/>
            <a:ext cx="7429500" cy="13335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Which one of the following issues is the most important to you in the election for Michigan House of Representatives?</a:t>
            </a:r>
          </a:p>
        </p:txBody>
      </p:sp>
      <p:pic>
        <p:nvPicPr>
          <p:cNvPr id="6" name="chart.10" descr="35d52ade-e089-4552-a554-f5495925b00e chart.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  <p:pic>
        <p:nvPicPr>
          <p:cNvPr id="7" name="Top Priority" descr="79facebf-fbf5-4510-ad99-8b9c98689b92 Top Priority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75" y="857250"/>
            <a:ext cx="9096375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5: Image: Kamala Har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Image: Kamala Har..." descr="3804689a-6798-4802-97f0-5d5cf948140a Image: Kamala Har..."/>
          <p:cNvSpPr/>
          <p:nvPr/>
        </p:nvSpPr>
        <p:spPr>
          <a:xfrm>
            <a:off x="524828" y="266700"/>
            <a:ext cx="8620125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Image: Kamala Harris</a:t>
            </a:r>
          </a:p>
        </p:txBody>
      </p:sp>
      <p:sp>
        <p:nvSpPr>
          <p:cNvPr id="5" name="Do you have a fav..." descr="be41edac-81b2-4e89-b6ee-e00505d83724 Do you have a fav..."/>
          <p:cNvSpPr/>
          <p:nvPr/>
        </p:nvSpPr>
        <p:spPr>
          <a:xfrm>
            <a:off x="523875" y="6229350"/>
            <a:ext cx="7429500" cy="13335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Do you have a favorable or unfavorable opinion of Kamala Harris?</a:t>
            </a:r>
          </a:p>
        </p:txBody>
      </p:sp>
      <p:pic>
        <p:nvPicPr>
          <p:cNvPr id="6" name="Image1 Stacked" descr="250304bf-abfc-4da4-8a26-4ee8d64218cd Image1 Stack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3675" y="857250"/>
            <a:ext cx="4286250" cy="2381250"/>
          </a:xfrm>
          <a:prstGeom prst="rect">
            <a:avLst/>
          </a:prstGeom>
        </p:spPr>
      </p:pic>
      <p:pic>
        <p:nvPicPr>
          <p:cNvPr id="7" name="chart.29" descr="71e304c9-29c9-4dba-bc0e-9292874e0a1c chart.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6: Image: Donald Tru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Image: Donald Trump" descr="d8216488-da81-4739-ae5f-843271d37771 Image: Donald Trump"/>
          <p:cNvSpPr/>
          <p:nvPr/>
        </p:nvSpPr>
        <p:spPr>
          <a:xfrm>
            <a:off x="524828" y="266700"/>
            <a:ext cx="8620125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Image: Donald Trump</a:t>
            </a:r>
          </a:p>
        </p:txBody>
      </p:sp>
      <p:sp>
        <p:nvSpPr>
          <p:cNvPr id="5" name="Do you have a fav..." descr="2b8a86e0-7575-49bc-86f8-bcaa0ce912ec Do you have a fav..."/>
          <p:cNvSpPr/>
          <p:nvPr/>
        </p:nvSpPr>
        <p:spPr>
          <a:xfrm>
            <a:off x="523875" y="6229350"/>
            <a:ext cx="7429500" cy="13335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Do you have a favorable or unfavorable opinion of Donald Trump?</a:t>
            </a:r>
          </a:p>
        </p:txBody>
      </p:sp>
      <p:pic>
        <p:nvPicPr>
          <p:cNvPr id="6" name="Image2 Stacked" descr="3c323ac4-b80f-4c03-a609-4c86e4a53aec Image2 Stack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3675" y="857250"/>
            <a:ext cx="4286250" cy="2381250"/>
          </a:xfrm>
          <a:prstGeom prst="rect">
            <a:avLst/>
          </a:prstGeom>
        </p:spPr>
      </p:pic>
      <p:pic>
        <p:nvPicPr>
          <p:cNvPr id="7" name="chart.30" descr="43614332-5095-4199-8c00-b0e3a1ac1150 chart.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7: Image: Gretchen Whit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Image: Gretchen W..." descr="e6e2d2f6-e10e-4fd4-b518-4168bb2cc167 Image: Gretchen W..."/>
          <p:cNvSpPr/>
          <p:nvPr/>
        </p:nvSpPr>
        <p:spPr>
          <a:xfrm>
            <a:off x="524828" y="266700"/>
            <a:ext cx="8620125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Image: Gretchen Whitmer</a:t>
            </a:r>
          </a:p>
        </p:txBody>
      </p:sp>
      <p:sp>
        <p:nvSpPr>
          <p:cNvPr id="5" name="Do you have a fav..." descr="a2477ca9-53b5-4287-9fc3-f858e1c39619 Do you have a fav..."/>
          <p:cNvSpPr/>
          <p:nvPr/>
        </p:nvSpPr>
        <p:spPr>
          <a:xfrm>
            <a:off x="523875" y="6229350"/>
            <a:ext cx="7429500" cy="13335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Do you have a favorable or unfavorable opinion of Gretchen Whitmer?</a:t>
            </a:r>
          </a:p>
        </p:txBody>
      </p:sp>
      <p:pic>
        <p:nvPicPr>
          <p:cNvPr id="6" name="Image3 Stacked" descr="0bd0b85d-c73e-4934-b441-8177ad10f8c0 Image3 Stack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124" y="857250"/>
            <a:ext cx="4286250" cy="2381250"/>
          </a:xfrm>
          <a:prstGeom prst="rect">
            <a:avLst/>
          </a:prstGeom>
        </p:spPr>
      </p:pic>
      <p:pic>
        <p:nvPicPr>
          <p:cNvPr id="7" name="chart.31" descr="fb10e138-676e-4f54-9bee-0da208497b30 chart.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8: Image: Republicans in the Michigan House of Represent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Image: Republican..." descr="0d4c7e55-ab25-4944-8cb4-dc78ab497063 Image: Republican..."/>
          <p:cNvSpPr/>
          <p:nvPr/>
        </p:nvSpPr>
        <p:spPr>
          <a:xfrm>
            <a:off x="524828" y="266700"/>
            <a:ext cx="9048750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Image: Republicans in the Michigan House of Representatives</a:t>
            </a:r>
          </a:p>
        </p:txBody>
      </p:sp>
      <p:sp>
        <p:nvSpPr>
          <p:cNvPr id="5" name="Do you have a fav..." descr="b1e88b94-f9ec-470d-ae8d-4a023023ddee Do you have a fav..."/>
          <p:cNvSpPr/>
          <p:nvPr/>
        </p:nvSpPr>
        <p:spPr>
          <a:xfrm>
            <a:off x="523875" y="6229350"/>
            <a:ext cx="7429500" cy="13335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Do you have a favorable or unfavorable opinion of Republicans in the Michigan House of Representatives?</a:t>
            </a:r>
          </a:p>
        </p:txBody>
      </p:sp>
      <p:pic>
        <p:nvPicPr>
          <p:cNvPr id="6" name="Image4 Stacked" descr="dc806730-4a49-427b-bd4d-72486e0d85c8 Image4 Stack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3899" y="857250"/>
            <a:ext cx="4286250" cy="2381250"/>
          </a:xfrm>
          <a:prstGeom prst="rect">
            <a:avLst/>
          </a:prstGeom>
        </p:spPr>
      </p:pic>
      <p:pic>
        <p:nvPicPr>
          <p:cNvPr id="7" name="chart.35" descr="eb448e5a-f801-4f42-8ece-3dc6831b21b4 chart.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9: Image: Democrats in the Michigan House of Represent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Image: Democrats ..." descr="9eb044ad-697c-48fb-8906-7a2f041078e6 Image: Democrats ..."/>
          <p:cNvSpPr/>
          <p:nvPr/>
        </p:nvSpPr>
        <p:spPr>
          <a:xfrm>
            <a:off x="524828" y="266700"/>
            <a:ext cx="8905875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Image: Democrats in the Michigan House of Representatives</a:t>
            </a:r>
          </a:p>
        </p:txBody>
      </p:sp>
      <p:sp>
        <p:nvSpPr>
          <p:cNvPr id="5" name="Do you have a fav..." descr="aa50c74e-13e6-439e-9966-d14cc8047740 Do you have a fav..."/>
          <p:cNvSpPr/>
          <p:nvPr/>
        </p:nvSpPr>
        <p:spPr>
          <a:xfrm>
            <a:off x="523875" y="6229350"/>
            <a:ext cx="7429500" cy="13335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Do you have a favorable or unfavorable opinion of Democrats in the Michigan House of Representatives?</a:t>
            </a:r>
          </a:p>
        </p:txBody>
      </p:sp>
      <p:pic>
        <p:nvPicPr>
          <p:cNvPr id="6" name="Image5 Stacked" descr="6e2275bb-c804-4e4c-bf55-085b6b902225 Image5 Stack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471" y="857250"/>
            <a:ext cx="4286250" cy="2381250"/>
          </a:xfrm>
          <a:prstGeom prst="rect">
            <a:avLst/>
          </a:prstGeom>
        </p:spPr>
      </p:pic>
      <p:pic>
        <p:nvPicPr>
          <p:cNvPr id="7" name="chart.36" descr="3aa69f7c-46ee-4074-9799-db0a817cc4cd chart.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10: Presidential Ballot Two-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Presidential Ball..." descr="2e37f7b8-8f9e-4068-9ccb-5d93b433ea7a Presidential Ball..."/>
          <p:cNvSpPr/>
          <p:nvPr/>
        </p:nvSpPr>
        <p:spPr>
          <a:xfrm>
            <a:off x="523875" y="266700"/>
            <a:ext cx="8705850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Presidential Ballot Two-Way</a:t>
            </a:r>
          </a:p>
        </p:txBody>
      </p:sp>
      <p:sp>
        <p:nvSpPr>
          <p:cNvPr id="5" name="If the general el..." descr="edf75dee-ce59-4d7a-a191-867af05afcb3 If the general el..."/>
          <p:cNvSpPr/>
          <p:nvPr/>
        </p:nvSpPr>
        <p:spPr>
          <a:xfrm>
            <a:off x="523875" y="6162675"/>
            <a:ext cx="7429500" cy="26670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If the general election for President was held today between just the following candidates, and you had to make a choice, who would you vote for? </a:t>
            </a:r>
          </a:p>
        </p:txBody>
      </p:sp>
      <p:pic>
        <p:nvPicPr>
          <p:cNvPr id="6" name="chart.17" descr="df845fb0-5cd2-4e02-861b-df75b26aff02 chart.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  <p:pic>
        <p:nvPicPr>
          <p:cNvPr id="7" name="Ballot1 Stacked" descr="0f9e5b4e-139e-4a86-9da6-23acc9b3f2c2 Ballot1 Stack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9925" y="871538"/>
            <a:ext cx="33337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11: U.S. Senate B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600a164-5fe9-4721-8f28-403c235848ba Shape"/>
          <p:cNvSpPr/>
          <p:nvPr/>
        </p:nvSpPr>
        <p:spPr>
          <a:xfrm flipH="1">
            <a:off x="285750" y="285750"/>
            <a:ext cx="47625" cy="381000"/>
          </a:xfrm>
          <a:prstGeom prst="rect">
            <a:avLst/>
          </a:prstGeom>
          <a:solidFill>
            <a:srgbClr val="ED7D31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Cygnal-Logo-RGB-Horizontal_Full MH" descr="53f29a3e-c84e-4dc8-87d6-213843b1ccab Cygnal-Logo-RGB-Horizontal_Full M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5" y="6143625"/>
            <a:ext cx="1355026" cy="319725"/>
          </a:xfrm>
          <a:prstGeom prst="rect">
            <a:avLst/>
          </a:prstGeom>
        </p:spPr>
      </p:pic>
      <p:sp>
        <p:nvSpPr>
          <p:cNvPr id="4" name="U.S. Senate Ballot" descr="2c6200c3-f2a8-4368-9b90-43baee9f98dc U.S. Senate Ballot"/>
          <p:cNvSpPr/>
          <p:nvPr/>
        </p:nvSpPr>
        <p:spPr>
          <a:xfrm>
            <a:off x="523875" y="266700"/>
            <a:ext cx="8705850" cy="428625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114583"/>
              </a:lnSpc>
              <a:buNone/>
            </a:pPr>
            <a:r>
              <a:rPr sz="2400" b="1" i="0" u="none" strike="noStrike">
                <a:solidFill>
                  <a:srgbClr val="6FBC4D"/>
                </a:solidFill>
                <a:latin typeface="Arial"/>
              </a:rPr>
              <a:t>U.S. Senate Ballot</a:t>
            </a:r>
          </a:p>
        </p:txBody>
      </p:sp>
      <p:sp>
        <p:nvSpPr>
          <p:cNvPr id="5" name="If the general el..." descr="9f0cba9a-f657-4335-9b3a-dce31b5d7798 If the general el..."/>
          <p:cNvSpPr/>
          <p:nvPr/>
        </p:nvSpPr>
        <p:spPr>
          <a:xfrm>
            <a:off x="523875" y="6162675"/>
            <a:ext cx="7429500" cy="266700"/>
          </a:xfrm>
          <a:prstGeom prst="rect">
            <a:avLst/>
          </a:prstGeom>
          <a:noFill/>
        </p:spPr>
        <p:txBody>
          <a:bodyPr lIns="0" tIns="15240" rIns="0" bIns="0" anchor="t">
            <a:spAutoFit/>
          </a:bodyPr>
          <a:lstStyle/>
          <a:p>
            <a:pPr marL="0" lvl="0" indent="0" algn="l">
              <a:lnSpc>
                <a:spcPct val="83333"/>
              </a:lnSpc>
              <a:spcAft>
                <a:spcPts val="800"/>
              </a:spcAft>
              <a:buNone/>
            </a:pPr>
            <a:r>
              <a:rPr sz="1000" b="0" i="1" u="none" strike="noStrike">
                <a:solidFill>
                  <a:srgbClr val="999999"/>
                </a:solidFill>
                <a:latin typeface="Arial"/>
              </a:rPr>
              <a:t>If the general election for U.S. Senate was held today between the following candidates, and you had to make a choice, who would you vote for? </a:t>
            </a:r>
          </a:p>
        </p:txBody>
      </p:sp>
      <p:pic>
        <p:nvPicPr>
          <p:cNvPr id="6" name="chart.14" descr="d6c35a3b-a9c5-4e93-8fda-e1dca7cc2bff chart.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3429000"/>
            <a:ext cx="9096375" cy="2619375"/>
          </a:xfrm>
          <a:prstGeom prst="rect">
            <a:avLst/>
          </a:prstGeom>
        </p:spPr>
      </p:pic>
      <p:pic>
        <p:nvPicPr>
          <p:cNvPr id="7" name="Ballot2 Stacked" descr="d98d7101-fdeb-467d-98dd-d879209e81b5 Ballot2 Stack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5575" y="857250"/>
            <a:ext cx="4286250" cy="2381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playr Expor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84b44c-946c-4092-a935-9aa074425d5f">
      <Terms xmlns="http://schemas.microsoft.com/office/infopath/2007/PartnerControls"/>
    </lcf76f155ced4ddcb4097134ff3c332f>
    <TaxCatchAll xmlns="abc84cbe-0d14-40b0-a02f-c74034a362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06631E7279D46B794CD8B39F94985" ma:contentTypeVersion="18" ma:contentTypeDescription="Create a new document." ma:contentTypeScope="" ma:versionID="c6bf93cdd7f15dd29a238219e9903053">
  <xsd:schema xmlns:xsd="http://www.w3.org/2001/XMLSchema" xmlns:xs="http://www.w3.org/2001/XMLSchema" xmlns:p="http://schemas.microsoft.com/office/2006/metadata/properties" xmlns:ns2="abc84cbe-0d14-40b0-a02f-c74034a3627e" xmlns:ns3="3184b44c-946c-4092-a935-9aa074425d5f" targetNamespace="http://schemas.microsoft.com/office/2006/metadata/properties" ma:root="true" ma:fieldsID="be545d47c8d16dde1bf8c414ef37f552" ns2:_="" ns3:_="">
    <xsd:import namespace="abc84cbe-0d14-40b0-a02f-c74034a3627e"/>
    <xsd:import namespace="3184b44c-946c-4092-a935-9aa074425d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84cbe-0d14-40b0-a02f-c74034a362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e77574-4c0f-4dff-9670-af1d07f78f18}" ma:internalName="TaxCatchAll" ma:showField="CatchAllData" ma:web="abc84cbe-0d14-40b0-a02f-c74034a36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4b44c-946c-4092-a935-9aa074425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1115a7a-5218-42b4-a625-7866f9cc26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879BA4-4874-4BD7-A1BA-213D62FA6B26}">
  <ds:schemaRefs>
    <ds:schemaRef ds:uri="0ce770b6-d9a8-46ae-8e7f-20eebfd6d09b"/>
    <ds:schemaRef ds:uri="3184b44c-946c-4092-a935-9aa074425d5f"/>
    <ds:schemaRef ds:uri="abc84cbe-0d14-40b0-a02f-c74034a3627e"/>
    <ds:schemaRef ds:uri="df0b255a-3b40-4894-86de-d821f87295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E3C160-2C8F-4265-9E12-0396921A1270}">
  <ds:schemaRefs>
    <ds:schemaRef ds:uri="3184b44c-946c-4092-a935-9aa074425d5f"/>
    <ds:schemaRef ds:uri="abc84cbe-0d14-40b0-a02f-c74034a362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03F900-81BA-46FA-93AE-F96581E05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22194 RSCC-OHSD06-Deck.Q</dc:title>
  <dc:creator>unknown</dc:creator>
  <cp:revision>3</cp:revision>
  <dcterms:created xsi:type="dcterms:W3CDTF">2024-09-03T14:03:13Z</dcterms:created>
  <dcterms:modified xsi:type="dcterms:W3CDTF">2024-09-13T16:38:33Z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0x010100CBE06631E7279D46B794CD8B39F94985</vt:lpwstr>
  </property>
  <property fmtid="{D5CDD505-2E9C-101B-9397-08002B2CF9AE}" pid="3" name="MediaServiceImageTags">
    <vt:lpwstr/>
  </property>
</Properties>
</file>